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HK Modular" charset="1" panose="00000800000000000000"/>
      <p:regular r:id="rId13"/>
    </p:embeddedFont>
    <p:embeddedFont>
      <p:font typeface="Gruppo" charset="1" panose="02000604060000020004"/>
      <p:regular r:id="rId14"/>
    </p:embeddedFont>
    <p:embeddedFont>
      <p:font typeface="Perandory Condensed" charset="1" panose="00000000000000000000"/>
      <p:regular r:id="rId15"/>
    </p:embeddedFont>
    <p:embeddedFont>
      <p:font typeface="Symphony Bold" charset="1" panose="00000000000000000000"/>
      <p:regular r:id="rId16"/>
    </p:embeddedFont>
    <p:embeddedFont>
      <p:font typeface="Raleway Light" charset="1" panose="00000000000000000000"/>
      <p:regular r:id="rId17"/>
    </p:embeddedFont>
    <p:embeddedFont>
      <p:font typeface="Raleway Bold" charset="1" panose="00000000000000000000"/>
      <p:regular r:id="rId18"/>
    </p:embeddedFont>
    <p:embeddedFont>
      <p:font typeface="Raleway" charset="1" panose="000000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jpeg" Type="http://schemas.openxmlformats.org/officeDocument/2006/relationships/image"/><Relationship Id="rId2" Target="../media/image9.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1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17.png" Type="http://schemas.openxmlformats.org/officeDocument/2006/relationships/image"/><Relationship Id="rId13" Target="../media/image18.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png" Type="http://schemas.openxmlformats.org/officeDocument/2006/relationships/image"/><Relationship Id="rId12" Target="../media/image23.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6.gif" Type="http://schemas.openxmlformats.org/officeDocument/2006/relationships/image"/><Relationship Id="rId12" Target="../media/image27.png" Type="http://schemas.openxmlformats.org/officeDocument/2006/relationships/image"/><Relationship Id="rId13" Target="../media/image28.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9.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30.gif"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C4D">
                <a:alpha val="100000"/>
              </a:srgbClr>
            </a:gs>
            <a:gs pos="100000">
              <a:srgbClr val="00000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4774523" y="86449"/>
            <a:ext cx="3513477" cy="1884501"/>
          </a:xfrm>
          <a:custGeom>
            <a:avLst/>
            <a:gdLst/>
            <a:ahLst/>
            <a:cxnLst/>
            <a:rect r="r" b="b" t="t" l="l"/>
            <a:pathLst>
              <a:path h="1884501" w="3513477">
                <a:moveTo>
                  <a:pt x="0" y="0"/>
                </a:moveTo>
                <a:lnTo>
                  <a:pt x="3513477" y="0"/>
                </a:lnTo>
                <a:lnTo>
                  <a:pt x="3513477" y="1884502"/>
                </a:lnTo>
                <a:lnTo>
                  <a:pt x="0" y="18845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110338" y="5892676"/>
            <a:ext cx="5976478" cy="1067770"/>
          </a:xfrm>
          <a:custGeom>
            <a:avLst/>
            <a:gdLst/>
            <a:ahLst/>
            <a:cxnLst/>
            <a:rect r="r" b="b" t="t" l="l"/>
            <a:pathLst>
              <a:path h="1067770" w="5976478">
                <a:moveTo>
                  <a:pt x="0" y="0"/>
                </a:moveTo>
                <a:lnTo>
                  <a:pt x="5976478" y="0"/>
                </a:lnTo>
                <a:lnTo>
                  <a:pt x="5976478" y="1067771"/>
                </a:lnTo>
                <a:lnTo>
                  <a:pt x="0" y="10677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0" y="8661053"/>
            <a:ext cx="3031427" cy="1625947"/>
          </a:xfrm>
          <a:custGeom>
            <a:avLst/>
            <a:gdLst/>
            <a:ahLst/>
            <a:cxnLst/>
            <a:rect r="r" b="b" t="t" l="l"/>
            <a:pathLst>
              <a:path h="1625947" w="3031427">
                <a:moveTo>
                  <a:pt x="0" y="0"/>
                </a:moveTo>
                <a:lnTo>
                  <a:pt x="3031427" y="0"/>
                </a:lnTo>
                <a:lnTo>
                  <a:pt x="3031427" y="1625947"/>
                </a:lnTo>
                <a:lnTo>
                  <a:pt x="0" y="16259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943048" y="8022360"/>
            <a:ext cx="2311059" cy="638693"/>
          </a:xfrm>
          <a:custGeom>
            <a:avLst/>
            <a:gdLst/>
            <a:ahLst/>
            <a:cxnLst/>
            <a:rect r="r" b="b" t="t" l="l"/>
            <a:pathLst>
              <a:path h="638693" w="2311059">
                <a:moveTo>
                  <a:pt x="0" y="0"/>
                </a:moveTo>
                <a:lnTo>
                  <a:pt x="2311059" y="0"/>
                </a:lnTo>
                <a:lnTo>
                  <a:pt x="2311059" y="638693"/>
                </a:lnTo>
                <a:lnTo>
                  <a:pt x="0" y="63869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0" y="86449"/>
            <a:ext cx="2216570" cy="2083576"/>
          </a:xfrm>
          <a:custGeom>
            <a:avLst/>
            <a:gdLst/>
            <a:ahLst/>
            <a:cxnLst/>
            <a:rect r="r" b="b" t="t" l="l"/>
            <a:pathLst>
              <a:path h="2083576" w="2216570">
                <a:moveTo>
                  <a:pt x="0" y="0"/>
                </a:moveTo>
                <a:lnTo>
                  <a:pt x="2216570" y="0"/>
                </a:lnTo>
                <a:lnTo>
                  <a:pt x="2216570" y="2083576"/>
                </a:lnTo>
                <a:lnTo>
                  <a:pt x="0" y="20835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628060" y="2227175"/>
            <a:ext cx="15903201" cy="1665644"/>
          </a:xfrm>
          <a:prstGeom prst="rect">
            <a:avLst/>
          </a:prstGeom>
        </p:spPr>
        <p:txBody>
          <a:bodyPr anchor="t" rtlCol="false" tIns="0" lIns="0" bIns="0" rIns="0">
            <a:spAutoFit/>
          </a:bodyPr>
          <a:lstStyle/>
          <a:p>
            <a:pPr algn="ctr">
              <a:lnSpc>
                <a:spcPts val="6488"/>
              </a:lnSpc>
            </a:pPr>
            <a:r>
              <a:rPr lang="en-US" sz="5953">
                <a:solidFill>
                  <a:srgbClr val="FFFFFF"/>
                </a:solidFill>
                <a:latin typeface="HK Modular"/>
                <a:ea typeface="HK Modular"/>
                <a:cs typeface="HK Modular"/>
                <a:sym typeface="HK Modular"/>
              </a:rPr>
              <a:t>A SENSOR-BASED DATA COLLECTION SYSTEM</a:t>
            </a:r>
          </a:p>
        </p:txBody>
      </p:sp>
      <p:sp>
        <p:nvSpPr>
          <p:cNvPr name="TextBox 8" id="8"/>
          <p:cNvSpPr txBox="true"/>
          <p:nvPr/>
        </p:nvSpPr>
        <p:spPr>
          <a:xfrm rot="0">
            <a:off x="7289504" y="9907220"/>
            <a:ext cx="2324294" cy="298328"/>
          </a:xfrm>
          <a:prstGeom prst="rect">
            <a:avLst/>
          </a:prstGeom>
        </p:spPr>
        <p:txBody>
          <a:bodyPr anchor="t" rtlCol="false" tIns="0" lIns="0" bIns="0" rIns="0">
            <a:spAutoFit/>
          </a:bodyPr>
          <a:lstStyle/>
          <a:p>
            <a:pPr algn="ctr">
              <a:lnSpc>
                <a:spcPts val="2241"/>
              </a:lnSpc>
              <a:spcBef>
                <a:spcPct val="0"/>
              </a:spcBef>
            </a:pPr>
            <a:r>
              <a:rPr lang="en-US" sz="2075">
                <a:solidFill>
                  <a:srgbClr val="FFFFFF"/>
                </a:solidFill>
                <a:latin typeface="Gruppo"/>
                <a:ea typeface="Gruppo"/>
                <a:cs typeface="Gruppo"/>
                <a:sym typeface="Gruppo"/>
              </a:rPr>
              <a:t>page 01</a:t>
            </a:r>
          </a:p>
        </p:txBody>
      </p:sp>
      <p:sp>
        <p:nvSpPr>
          <p:cNvPr name="TextBox 9" id="9"/>
          <p:cNvSpPr txBox="true"/>
          <p:nvPr/>
        </p:nvSpPr>
        <p:spPr>
          <a:xfrm rot="0">
            <a:off x="330215" y="5921251"/>
            <a:ext cx="7703458" cy="1464834"/>
          </a:xfrm>
          <a:prstGeom prst="rect">
            <a:avLst/>
          </a:prstGeom>
        </p:spPr>
        <p:txBody>
          <a:bodyPr anchor="t" rtlCol="false" tIns="0" lIns="0" bIns="0" rIns="0">
            <a:spAutoFit/>
          </a:bodyPr>
          <a:lstStyle/>
          <a:p>
            <a:pPr algn="ctr">
              <a:lnSpc>
                <a:spcPts val="3801"/>
              </a:lnSpc>
              <a:spcBef>
                <a:spcPct val="0"/>
              </a:spcBef>
            </a:pPr>
            <a:r>
              <a:rPr lang="en-US" sz="3520">
                <a:solidFill>
                  <a:srgbClr val="FFFFFF"/>
                </a:solidFill>
                <a:latin typeface="Gruppo"/>
                <a:ea typeface="Gruppo"/>
                <a:cs typeface="Gruppo"/>
                <a:sym typeface="Gruppo"/>
              </a:rPr>
              <a:t>A system that uses sensors to collect data from the environment or process.</a:t>
            </a:r>
          </a:p>
        </p:txBody>
      </p:sp>
      <p:grpSp>
        <p:nvGrpSpPr>
          <p:cNvPr name="Group 10" id="10"/>
          <p:cNvGrpSpPr/>
          <p:nvPr/>
        </p:nvGrpSpPr>
        <p:grpSpPr>
          <a:xfrm rot="0">
            <a:off x="15961175" y="9420332"/>
            <a:ext cx="2326825" cy="785216"/>
            <a:chOff x="0" y="0"/>
            <a:chExt cx="3102434" cy="1046955"/>
          </a:xfrm>
        </p:grpSpPr>
        <p:sp>
          <p:nvSpPr>
            <p:cNvPr name="TextBox 11" id="11"/>
            <p:cNvSpPr txBox="true"/>
            <p:nvPr/>
          </p:nvSpPr>
          <p:spPr>
            <a:xfrm rot="0">
              <a:off x="9324" y="504915"/>
              <a:ext cx="3093110" cy="542040"/>
            </a:xfrm>
            <a:prstGeom prst="rect">
              <a:avLst/>
            </a:prstGeom>
          </p:spPr>
          <p:txBody>
            <a:bodyPr anchor="t" rtlCol="false" tIns="0" lIns="0" bIns="0" rIns="0">
              <a:spAutoFit/>
            </a:bodyPr>
            <a:lstStyle/>
            <a:p>
              <a:pPr algn="ctr">
                <a:lnSpc>
                  <a:spcPts val="2409"/>
                </a:lnSpc>
              </a:pPr>
              <a:r>
                <a:rPr lang="en-US" sz="3089" spc="-30">
                  <a:solidFill>
                    <a:srgbClr val="9DAFBF"/>
                  </a:solidFill>
                  <a:latin typeface="Perandory Condensed"/>
                  <a:ea typeface="Perandory Condensed"/>
                  <a:cs typeface="Perandory Condensed"/>
                  <a:sym typeface="Perandory Condensed"/>
                </a:rPr>
                <a:t>Bishal Pandey</a:t>
              </a:r>
            </a:p>
          </p:txBody>
        </p:sp>
        <p:sp>
          <p:nvSpPr>
            <p:cNvPr name="TextBox 12" id="12"/>
            <p:cNvSpPr txBox="true"/>
            <p:nvPr/>
          </p:nvSpPr>
          <p:spPr>
            <a:xfrm rot="0">
              <a:off x="0" y="180975"/>
              <a:ext cx="3102434" cy="548808"/>
            </a:xfrm>
            <a:prstGeom prst="rect">
              <a:avLst/>
            </a:prstGeom>
          </p:spPr>
          <p:txBody>
            <a:bodyPr anchor="t" rtlCol="false" tIns="0" lIns="0" bIns="0" rIns="0">
              <a:spAutoFit/>
            </a:bodyPr>
            <a:lstStyle/>
            <a:p>
              <a:pPr algn="ctr">
                <a:lnSpc>
                  <a:spcPts val="1786"/>
                </a:lnSpc>
              </a:pPr>
              <a:r>
                <a:rPr lang="en-US" sz="3572" b="true">
                  <a:solidFill>
                    <a:srgbClr val="4682B4"/>
                  </a:solidFill>
                  <a:latin typeface="Symphony Bold"/>
                  <a:ea typeface="Symphony Bold"/>
                  <a:cs typeface="Symphony Bold"/>
                  <a:sym typeface="Symphony Bold"/>
                </a:rPr>
                <a:t>creater</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6666"/>
            </a:stretch>
          </a:blipFill>
        </p:spPr>
      </p:sp>
      <p:sp>
        <p:nvSpPr>
          <p:cNvPr name="Freeform 3" id="3"/>
          <p:cNvSpPr/>
          <p:nvPr/>
        </p:nvSpPr>
        <p:spPr>
          <a:xfrm flipH="false" flipV="false" rot="0">
            <a:off x="0" y="0"/>
            <a:ext cx="1198894" cy="1126960"/>
          </a:xfrm>
          <a:custGeom>
            <a:avLst/>
            <a:gdLst/>
            <a:ahLst/>
            <a:cxnLst/>
            <a:rect r="r" b="b" t="t" l="l"/>
            <a:pathLst>
              <a:path h="1126960" w="1198894">
                <a:moveTo>
                  <a:pt x="0" y="0"/>
                </a:moveTo>
                <a:lnTo>
                  <a:pt x="1198894" y="0"/>
                </a:lnTo>
                <a:lnTo>
                  <a:pt x="1198894" y="1126960"/>
                </a:lnTo>
                <a:lnTo>
                  <a:pt x="0" y="1126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605433" y="53197"/>
            <a:ext cx="1682567" cy="902468"/>
          </a:xfrm>
          <a:custGeom>
            <a:avLst/>
            <a:gdLst/>
            <a:ahLst/>
            <a:cxnLst/>
            <a:rect r="r" b="b" t="t" l="l"/>
            <a:pathLst>
              <a:path h="902468" w="1682567">
                <a:moveTo>
                  <a:pt x="0" y="0"/>
                </a:moveTo>
                <a:lnTo>
                  <a:pt x="1682567" y="0"/>
                </a:lnTo>
                <a:lnTo>
                  <a:pt x="1682567" y="902468"/>
                </a:lnTo>
                <a:lnTo>
                  <a:pt x="0" y="9024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786699" y="53197"/>
            <a:ext cx="1818735" cy="975503"/>
          </a:xfrm>
          <a:custGeom>
            <a:avLst/>
            <a:gdLst/>
            <a:ahLst/>
            <a:cxnLst/>
            <a:rect r="r" b="b" t="t" l="l"/>
            <a:pathLst>
              <a:path h="975503" w="1818735">
                <a:moveTo>
                  <a:pt x="0" y="0"/>
                </a:moveTo>
                <a:lnTo>
                  <a:pt x="1818734" y="0"/>
                </a:lnTo>
                <a:lnTo>
                  <a:pt x="1818734" y="975503"/>
                </a:lnTo>
                <a:lnTo>
                  <a:pt x="0" y="9755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711044" y="9126116"/>
            <a:ext cx="3014457" cy="538569"/>
          </a:xfrm>
          <a:custGeom>
            <a:avLst/>
            <a:gdLst/>
            <a:ahLst/>
            <a:cxnLst/>
            <a:rect r="r" b="b" t="t" l="l"/>
            <a:pathLst>
              <a:path h="538569" w="3014457">
                <a:moveTo>
                  <a:pt x="0" y="0"/>
                </a:moveTo>
                <a:lnTo>
                  <a:pt x="3014458" y="0"/>
                </a:lnTo>
                <a:lnTo>
                  <a:pt x="3014458" y="538569"/>
                </a:lnTo>
                <a:lnTo>
                  <a:pt x="0" y="53856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0" y="1438896"/>
            <a:ext cx="7857624" cy="5900361"/>
          </a:xfrm>
          <a:custGeom>
            <a:avLst/>
            <a:gdLst/>
            <a:ahLst/>
            <a:cxnLst/>
            <a:rect r="r" b="b" t="t" l="l"/>
            <a:pathLst>
              <a:path h="5900361" w="7857624">
                <a:moveTo>
                  <a:pt x="0" y="0"/>
                </a:moveTo>
                <a:lnTo>
                  <a:pt x="7857624" y="0"/>
                </a:lnTo>
                <a:lnTo>
                  <a:pt x="7857624" y="5900361"/>
                </a:lnTo>
                <a:lnTo>
                  <a:pt x="0" y="590036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4003353" y="6595758"/>
            <a:ext cx="4284647" cy="3691242"/>
          </a:xfrm>
          <a:custGeom>
            <a:avLst/>
            <a:gdLst/>
            <a:ahLst/>
            <a:cxnLst/>
            <a:rect r="r" b="b" t="t" l="l"/>
            <a:pathLst>
              <a:path h="3691242" w="4284647">
                <a:moveTo>
                  <a:pt x="0" y="0"/>
                </a:moveTo>
                <a:lnTo>
                  <a:pt x="4284647" y="0"/>
                </a:lnTo>
                <a:lnTo>
                  <a:pt x="4284647" y="3691242"/>
                </a:lnTo>
                <a:lnTo>
                  <a:pt x="0" y="3691242"/>
                </a:lnTo>
                <a:lnTo>
                  <a:pt x="0" y="0"/>
                </a:lnTo>
                <a:close/>
              </a:path>
            </a:pathLst>
          </a:custGeom>
          <a:blipFill>
            <a:blip r:embed="rId11"/>
            <a:stretch>
              <a:fillRect l="-319" t="0" r="-319" b="-16817"/>
            </a:stretch>
          </a:blipFill>
        </p:spPr>
      </p:sp>
      <p:sp>
        <p:nvSpPr>
          <p:cNvPr name="TextBox 9" id="9"/>
          <p:cNvSpPr txBox="true"/>
          <p:nvPr/>
        </p:nvSpPr>
        <p:spPr>
          <a:xfrm rot="0">
            <a:off x="5999098" y="9674210"/>
            <a:ext cx="2324294" cy="298328"/>
          </a:xfrm>
          <a:prstGeom prst="rect">
            <a:avLst/>
          </a:prstGeom>
        </p:spPr>
        <p:txBody>
          <a:bodyPr anchor="t" rtlCol="false" tIns="0" lIns="0" bIns="0" rIns="0">
            <a:spAutoFit/>
          </a:bodyPr>
          <a:lstStyle/>
          <a:p>
            <a:pPr algn="ctr">
              <a:lnSpc>
                <a:spcPts val="2241"/>
              </a:lnSpc>
              <a:spcBef>
                <a:spcPct val="0"/>
              </a:spcBef>
            </a:pPr>
            <a:r>
              <a:rPr lang="en-US" sz="2075">
                <a:solidFill>
                  <a:srgbClr val="FFFFFF"/>
                </a:solidFill>
                <a:latin typeface="Gruppo"/>
                <a:ea typeface="Gruppo"/>
                <a:cs typeface="Gruppo"/>
                <a:sym typeface="Gruppo"/>
              </a:rPr>
              <a:t>page 02</a:t>
            </a:r>
          </a:p>
        </p:txBody>
      </p:sp>
      <p:sp>
        <p:nvSpPr>
          <p:cNvPr name="TextBox 10" id="10"/>
          <p:cNvSpPr txBox="true"/>
          <p:nvPr/>
        </p:nvSpPr>
        <p:spPr>
          <a:xfrm rot="0">
            <a:off x="1556500" y="2635123"/>
            <a:ext cx="5253030" cy="2889441"/>
          </a:xfrm>
          <a:prstGeom prst="rect">
            <a:avLst/>
          </a:prstGeom>
        </p:spPr>
        <p:txBody>
          <a:bodyPr anchor="t" rtlCol="false" tIns="0" lIns="0" bIns="0" rIns="0">
            <a:spAutoFit/>
          </a:bodyPr>
          <a:lstStyle/>
          <a:p>
            <a:pPr algn="l">
              <a:lnSpc>
                <a:spcPts val="5743"/>
              </a:lnSpc>
            </a:pPr>
            <a:r>
              <a:rPr lang="en-US" sz="4558">
                <a:solidFill>
                  <a:srgbClr val="FFFFFF"/>
                </a:solidFill>
                <a:latin typeface="HK Modular"/>
                <a:ea typeface="HK Modular"/>
                <a:cs typeface="HK Modular"/>
                <a:sym typeface="HK Modular"/>
              </a:rPr>
              <a:t>SENSOR-BASED DATA COLLECTION SYSTEM</a:t>
            </a:r>
          </a:p>
        </p:txBody>
      </p:sp>
      <p:sp>
        <p:nvSpPr>
          <p:cNvPr name="TextBox 11" id="11"/>
          <p:cNvSpPr txBox="true"/>
          <p:nvPr/>
        </p:nvSpPr>
        <p:spPr>
          <a:xfrm rot="0">
            <a:off x="8908839" y="2015132"/>
            <a:ext cx="8537878" cy="3155791"/>
          </a:xfrm>
          <a:prstGeom prst="rect">
            <a:avLst/>
          </a:prstGeom>
        </p:spPr>
        <p:txBody>
          <a:bodyPr anchor="t" rtlCol="false" tIns="0" lIns="0" bIns="0" rIns="0">
            <a:spAutoFit/>
          </a:bodyPr>
          <a:lstStyle/>
          <a:p>
            <a:pPr algn="just">
              <a:lnSpc>
                <a:spcPts val="3588"/>
              </a:lnSpc>
            </a:pPr>
            <a:r>
              <a:rPr lang="en-US" sz="3322">
                <a:solidFill>
                  <a:srgbClr val="FFFFFF"/>
                </a:solidFill>
                <a:latin typeface="Raleway Light"/>
                <a:ea typeface="Raleway Light"/>
                <a:cs typeface="Raleway Light"/>
                <a:sym typeface="Raleway Light"/>
              </a:rPr>
              <a:t>A system that gather data from the environment using sensors, which are devices that detect and measure specific physical properties. These sensors convert the data into digital signals and send it to a computer system or a central processing unit for analysis.</a:t>
            </a:r>
          </a:p>
        </p:txBody>
      </p:sp>
      <p:sp>
        <p:nvSpPr>
          <p:cNvPr name="TextBox 12" id="12"/>
          <p:cNvSpPr txBox="true"/>
          <p:nvPr/>
        </p:nvSpPr>
        <p:spPr>
          <a:xfrm rot="0">
            <a:off x="8908839" y="5553140"/>
            <a:ext cx="6552066" cy="2113812"/>
          </a:xfrm>
          <a:prstGeom prst="rect">
            <a:avLst/>
          </a:prstGeom>
        </p:spPr>
        <p:txBody>
          <a:bodyPr anchor="t" rtlCol="false" tIns="0" lIns="0" bIns="0" rIns="0">
            <a:spAutoFit/>
          </a:bodyPr>
          <a:lstStyle/>
          <a:p>
            <a:pPr algn="l">
              <a:lnSpc>
                <a:spcPts val="3322"/>
              </a:lnSpc>
            </a:pPr>
            <a:r>
              <a:rPr lang="en-US" sz="3076">
                <a:solidFill>
                  <a:srgbClr val="FFFFFF"/>
                </a:solidFill>
                <a:latin typeface="Gruppo"/>
                <a:ea typeface="Gruppo"/>
                <a:cs typeface="Gruppo"/>
                <a:sym typeface="Gruppo"/>
              </a:rPr>
              <a:t>Here are some example:</a:t>
            </a:r>
          </a:p>
          <a:p>
            <a:pPr algn="l">
              <a:lnSpc>
                <a:spcPts val="3322"/>
              </a:lnSpc>
            </a:pPr>
            <a:r>
              <a:rPr lang="en-US" sz="3076">
                <a:solidFill>
                  <a:srgbClr val="FFFFFF"/>
                </a:solidFill>
                <a:latin typeface="Gruppo"/>
                <a:ea typeface="Gruppo"/>
                <a:cs typeface="Gruppo"/>
                <a:sym typeface="Gruppo"/>
              </a:rPr>
              <a:t>1. Smart city Traffic Management.</a:t>
            </a:r>
          </a:p>
          <a:p>
            <a:pPr algn="l">
              <a:lnSpc>
                <a:spcPts val="3322"/>
              </a:lnSpc>
            </a:pPr>
            <a:r>
              <a:rPr lang="en-US" sz="3076">
                <a:solidFill>
                  <a:srgbClr val="FFFFFF"/>
                </a:solidFill>
                <a:latin typeface="Gruppo"/>
                <a:ea typeface="Gruppo"/>
                <a:cs typeface="Gruppo"/>
                <a:sym typeface="Gruppo"/>
              </a:rPr>
              <a:t>2. Environment Monitoring.</a:t>
            </a:r>
          </a:p>
          <a:p>
            <a:pPr algn="l">
              <a:lnSpc>
                <a:spcPts val="3322"/>
              </a:lnSpc>
            </a:pPr>
            <a:r>
              <a:rPr lang="en-US" sz="3076">
                <a:solidFill>
                  <a:srgbClr val="FFFFFF"/>
                </a:solidFill>
                <a:latin typeface="Gruppo"/>
                <a:ea typeface="Gruppo"/>
                <a:cs typeface="Gruppo"/>
                <a:sym typeface="Gruppo"/>
              </a:rPr>
              <a:t>3. Healthcare Monitoring.</a:t>
            </a:r>
          </a:p>
          <a:p>
            <a:pPr algn="ctr">
              <a:lnSpc>
                <a:spcPts val="3322"/>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C4D">
                <a:alpha val="100000"/>
              </a:srgbClr>
            </a:gs>
            <a:gs pos="100000">
              <a:srgbClr val="3B616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338752" cy="1258427"/>
          </a:xfrm>
          <a:custGeom>
            <a:avLst/>
            <a:gdLst/>
            <a:ahLst/>
            <a:cxnLst/>
            <a:rect r="r" b="b" t="t" l="l"/>
            <a:pathLst>
              <a:path h="1258427" w="1338752">
                <a:moveTo>
                  <a:pt x="0" y="0"/>
                </a:moveTo>
                <a:lnTo>
                  <a:pt x="1338752" y="0"/>
                </a:lnTo>
                <a:lnTo>
                  <a:pt x="1338752" y="1258427"/>
                </a:lnTo>
                <a:lnTo>
                  <a:pt x="0" y="12584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818424" y="9359114"/>
            <a:ext cx="1469576" cy="788227"/>
          </a:xfrm>
          <a:custGeom>
            <a:avLst/>
            <a:gdLst/>
            <a:ahLst/>
            <a:cxnLst/>
            <a:rect r="r" b="b" t="t" l="l"/>
            <a:pathLst>
              <a:path h="788227" w="1469576">
                <a:moveTo>
                  <a:pt x="0" y="0"/>
                </a:moveTo>
                <a:lnTo>
                  <a:pt x="1469576" y="0"/>
                </a:lnTo>
                <a:lnTo>
                  <a:pt x="1469576" y="788227"/>
                </a:lnTo>
                <a:lnTo>
                  <a:pt x="0" y="7882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102011" y="9308135"/>
            <a:ext cx="1659667" cy="890185"/>
          </a:xfrm>
          <a:custGeom>
            <a:avLst/>
            <a:gdLst/>
            <a:ahLst/>
            <a:cxnLst/>
            <a:rect r="r" b="b" t="t" l="l"/>
            <a:pathLst>
              <a:path h="890185" w="1659667">
                <a:moveTo>
                  <a:pt x="0" y="0"/>
                </a:moveTo>
                <a:lnTo>
                  <a:pt x="1659667" y="0"/>
                </a:lnTo>
                <a:lnTo>
                  <a:pt x="1659667" y="890185"/>
                </a:lnTo>
                <a:lnTo>
                  <a:pt x="0" y="8901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43435" y="9133903"/>
            <a:ext cx="3279944" cy="586002"/>
          </a:xfrm>
          <a:custGeom>
            <a:avLst/>
            <a:gdLst/>
            <a:ahLst/>
            <a:cxnLst/>
            <a:rect r="r" b="b" t="t" l="l"/>
            <a:pathLst>
              <a:path h="586002" w="3279944">
                <a:moveTo>
                  <a:pt x="0" y="0"/>
                </a:moveTo>
                <a:lnTo>
                  <a:pt x="3279943" y="0"/>
                </a:lnTo>
                <a:lnTo>
                  <a:pt x="3279943" y="586002"/>
                </a:lnTo>
                <a:lnTo>
                  <a:pt x="0" y="5860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2110627" y="3812075"/>
            <a:ext cx="696948" cy="576566"/>
          </a:xfrm>
          <a:custGeom>
            <a:avLst/>
            <a:gdLst/>
            <a:ahLst/>
            <a:cxnLst/>
            <a:rect r="r" b="b" t="t" l="l"/>
            <a:pathLst>
              <a:path h="576566" w="696948">
                <a:moveTo>
                  <a:pt x="0" y="0"/>
                </a:moveTo>
                <a:lnTo>
                  <a:pt x="696948" y="0"/>
                </a:lnTo>
                <a:lnTo>
                  <a:pt x="696948" y="576566"/>
                </a:lnTo>
                <a:lnTo>
                  <a:pt x="0" y="5765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2459101" y="179186"/>
            <a:ext cx="11475774" cy="2879376"/>
          </a:xfrm>
          <a:custGeom>
            <a:avLst/>
            <a:gdLst/>
            <a:ahLst/>
            <a:cxnLst/>
            <a:rect r="r" b="b" t="t" l="l"/>
            <a:pathLst>
              <a:path h="2879376" w="11475774">
                <a:moveTo>
                  <a:pt x="0" y="0"/>
                </a:moveTo>
                <a:lnTo>
                  <a:pt x="11475774" y="0"/>
                </a:lnTo>
                <a:lnTo>
                  <a:pt x="11475774" y="2879376"/>
                </a:lnTo>
                <a:lnTo>
                  <a:pt x="0" y="287937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5102011" y="0"/>
            <a:ext cx="3169932" cy="3237749"/>
          </a:xfrm>
          <a:custGeom>
            <a:avLst/>
            <a:gdLst/>
            <a:ahLst/>
            <a:cxnLst/>
            <a:rect r="r" b="b" t="t" l="l"/>
            <a:pathLst>
              <a:path h="3237749" w="3169932">
                <a:moveTo>
                  <a:pt x="0" y="0"/>
                </a:moveTo>
                <a:lnTo>
                  <a:pt x="3169933" y="0"/>
                </a:lnTo>
                <a:lnTo>
                  <a:pt x="3169933" y="3237749"/>
                </a:lnTo>
                <a:lnTo>
                  <a:pt x="0" y="323774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9" id="9"/>
          <p:cNvSpPr txBox="true"/>
          <p:nvPr/>
        </p:nvSpPr>
        <p:spPr>
          <a:xfrm rot="0">
            <a:off x="5136478" y="9454900"/>
            <a:ext cx="2324294" cy="298328"/>
          </a:xfrm>
          <a:prstGeom prst="rect">
            <a:avLst/>
          </a:prstGeom>
        </p:spPr>
        <p:txBody>
          <a:bodyPr anchor="t" rtlCol="false" tIns="0" lIns="0" bIns="0" rIns="0">
            <a:spAutoFit/>
          </a:bodyPr>
          <a:lstStyle/>
          <a:p>
            <a:pPr algn="ctr">
              <a:lnSpc>
                <a:spcPts val="2241"/>
              </a:lnSpc>
              <a:spcBef>
                <a:spcPct val="0"/>
              </a:spcBef>
            </a:pPr>
            <a:r>
              <a:rPr lang="en-US" sz="2075">
                <a:solidFill>
                  <a:srgbClr val="FFFFFF"/>
                </a:solidFill>
                <a:latin typeface="Gruppo"/>
                <a:ea typeface="Gruppo"/>
                <a:cs typeface="Gruppo"/>
                <a:sym typeface="Gruppo"/>
              </a:rPr>
              <a:t>page 03</a:t>
            </a:r>
          </a:p>
        </p:txBody>
      </p:sp>
      <p:sp>
        <p:nvSpPr>
          <p:cNvPr name="TextBox 10" id="10"/>
          <p:cNvSpPr txBox="true"/>
          <p:nvPr/>
        </p:nvSpPr>
        <p:spPr>
          <a:xfrm rot="0">
            <a:off x="3046344" y="993650"/>
            <a:ext cx="11028326" cy="863267"/>
          </a:xfrm>
          <a:prstGeom prst="rect">
            <a:avLst/>
          </a:prstGeom>
        </p:spPr>
        <p:txBody>
          <a:bodyPr anchor="t" rtlCol="false" tIns="0" lIns="0" bIns="0" rIns="0">
            <a:spAutoFit/>
          </a:bodyPr>
          <a:lstStyle/>
          <a:p>
            <a:pPr algn="ctr">
              <a:lnSpc>
                <a:spcPts val="6880"/>
              </a:lnSpc>
            </a:pPr>
            <a:r>
              <a:rPr lang="en-US" sz="5460">
                <a:solidFill>
                  <a:srgbClr val="FFFFFF"/>
                </a:solidFill>
                <a:latin typeface="HK Modular"/>
                <a:ea typeface="HK Modular"/>
                <a:cs typeface="HK Modular"/>
                <a:sym typeface="HK Modular"/>
              </a:rPr>
              <a:t>HOW DOES IT WORK</a:t>
            </a:r>
          </a:p>
        </p:txBody>
      </p:sp>
      <p:sp>
        <p:nvSpPr>
          <p:cNvPr name="TextBox 11" id="11"/>
          <p:cNvSpPr txBox="true"/>
          <p:nvPr/>
        </p:nvSpPr>
        <p:spPr>
          <a:xfrm rot="0">
            <a:off x="3491435" y="3840650"/>
            <a:ext cx="13270244" cy="4397385"/>
          </a:xfrm>
          <a:prstGeom prst="rect">
            <a:avLst/>
          </a:prstGeom>
        </p:spPr>
        <p:txBody>
          <a:bodyPr anchor="t" rtlCol="false" tIns="0" lIns="0" bIns="0" rIns="0">
            <a:spAutoFit/>
          </a:bodyPr>
          <a:lstStyle/>
          <a:p>
            <a:pPr algn="l" marL="764794" indent="-382397" lvl="1">
              <a:lnSpc>
                <a:spcPts val="3825"/>
              </a:lnSpc>
              <a:buFont typeface="Arial"/>
              <a:buChar char="•"/>
            </a:pPr>
            <a:r>
              <a:rPr lang="en-US" sz="3542">
                <a:solidFill>
                  <a:srgbClr val="FFFFFF"/>
                </a:solidFill>
                <a:latin typeface="Raleway Light"/>
                <a:ea typeface="Raleway Light"/>
                <a:cs typeface="Raleway Light"/>
                <a:sym typeface="Raleway Light"/>
              </a:rPr>
              <a:t>Sensors collect data.</a:t>
            </a:r>
          </a:p>
          <a:p>
            <a:pPr algn="l" marL="764794" indent="-382397" lvl="1">
              <a:lnSpc>
                <a:spcPts val="3825"/>
              </a:lnSpc>
              <a:buFont typeface="Arial"/>
              <a:buChar char="•"/>
            </a:pPr>
            <a:r>
              <a:rPr lang="en-US" sz="3542">
                <a:solidFill>
                  <a:srgbClr val="FFFFFF"/>
                </a:solidFill>
                <a:latin typeface="Raleway Light"/>
                <a:ea typeface="Raleway Light"/>
                <a:cs typeface="Raleway Light"/>
                <a:sym typeface="Raleway Light"/>
              </a:rPr>
              <a:t>Data is transmitted to a gateway or cloud.</a:t>
            </a:r>
          </a:p>
          <a:p>
            <a:pPr algn="l" marL="764794" indent="-382397" lvl="1">
              <a:lnSpc>
                <a:spcPts val="3825"/>
              </a:lnSpc>
              <a:buFont typeface="Arial"/>
              <a:buChar char="•"/>
            </a:pPr>
            <a:r>
              <a:rPr lang="en-US" sz="3542">
                <a:solidFill>
                  <a:srgbClr val="FFFFFF"/>
                </a:solidFill>
                <a:latin typeface="Raleway Light"/>
                <a:ea typeface="Raleway Light"/>
                <a:cs typeface="Raleway Light"/>
                <a:sym typeface="Raleway Light"/>
              </a:rPr>
              <a:t>Data is processed and analyzed.</a:t>
            </a:r>
          </a:p>
          <a:p>
            <a:pPr algn="l" marL="764794" indent="-382397" lvl="1">
              <a:lnSpc>
                <a:spcPts val="3825"/>
              </a:lnSpc>
              <a:buFont typeface="Arial"/>
              <a:buChar char="•"/>
            </a:pPr>
            <a:r>
              <a:rPr lang="en-US" sz="3542">
                <a:solidFill>
                  <a:srgbClr val="FFFFFF"/>
                </a:solidFill>
                <a:latin typeface="Raleway Light"/>
                <a:ea typeface="Raleway Light"/>
                <a:cs typeface="Raleway Light"/>
                <a:sym typeface="Raleway Light"/>
              </a:rPr>
              <a:t>Insights are displayed on a user interface (eg.:dashboard,mobile app).</a:t>
            </a:r>
          </a:p>
          <a:p>
            <a:pPr algn="l">
              <a:lnSpc>
                <a:spcPts val="3825"/>
              </a:lnSpc>
            </a:pPr>
          </a:p>
          <a:p>
            <a:pPr algn="l" marL="764794" indent="-382397" lvl="1">
              <a:lnSpc>
                <a:spcPts val="3825"/>
              </a:lnSpc>
              <a:buFont typeface="Arial"/>
              <a:buChar char="•"/>
            </a:pPr>
            <a:r>
              <a:rPr lang="en-US" sz="3542">
                <a:solidFill>
                  <a:srgbClr val="FFFFFF"/>
                </a:solidFill>
                <a:latin typeface="Raleway Light"/>
                <a:ea typeface="Raleway Light"/>
                <a:cs typeface="Raleway Light"/>
                <a:sym typeface="Raleway Light"/>
              </a:rPr>
              <a:t>Example:</a:t>
            </a:r>
          </a:p>
          <a:p>
            <a:pPr algn="l" marL="764794" indent="-382397" lvl="1">
              <a:lnSpc>
                <a:spcPts val="3825"/>
              </a:lnSpc>
              <a:buFont typeface="Arial"/>
              <a:buChar char="•"/>
            </a:pPr>
            <a:r>
              <a:rPr lang="en-US" sz="3542">
                <a:solidFill>
                  <a:srgbClr val="FFFFFF"/>
                </a:solidFill>
                <a:latin typeface="Raleway Light"/>
                <a:ea typeface="Raleway Light"/>
                <a:cs typeface="Raleway Light"/>
                <a:sym typeface="Raleway Light"/>
              </a:rPr>
              <a:t>Smart agriculture: Soil moisture =&gt; Cloud =&gt; Mobile app for farmers.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C4D">
                <a:alpha val="100000"/>
              </a:srgbClr>
            </a:gs>
            <a:gs pos="100000">
              <a:srgbClr val="3B616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094362" cy="1028700"/>
          </a:xfrm>
          <a:custGeom>
            <a:avLst/>
            <a:gdLst/>
            <a:ahLst/>
            <a:cxnLst/>
            <a:rect r="r" b="b" t="t" l="l"/>
            <a:pathLst>
              <a:path h="1028700" w="1094362">
                <a:moveTo>
                  <a:pt x="0" y="0"/>
                </a:moveTo>
                <a:lnTo>
                  <a:pt x="1094362" y="0"/>
                </a:lnTo>
                <a:lnTo>
                  <a:pt x="1094362" y="1028700"/>
                </a:lnTo>
                <a:lnTo>
                  <a:pt x="0" y="1028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369169" y="64014"/>
            <a:ext cx="1918831" cy="1029191"/>
          </a:xfrm>
          <a:custGeom>
            <a:avLst/>
            <a:gdLst/>
            <a:ahLst/>
            <a:cxnLst/>
            <a:rect r="r" b="b" t="t" l="l"/>
            <a:pathLst>
              <a:path h="1029191" w="1918831">
                <a:moveTo>
                  <a:pt x="0" y="0"/>
                </a:moveTo>
                <a:lnTo>
                  <a:pt x="1918831" y="0"/>
                </a:lnTo>
                <a:lnTo>
                  <a:pt x="1918831" y="1029192"/>
                </a:lnTo>
                <a:lnTo>
                  <a:pt x="0" y="10291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686602" y="64014"/>
            <a:ext cx="1918831" cy="1029191"/>
          </a:xfrm>
          <a:custGeom>
            <a:avLst/>
            <a:gdLst/>
            <a:ahLst/>
            <a:cxnLst/>
            <a:rect r="r" b="b" t="t" l="l"/>
            <a:pathLst>
              <a:path h="1029191" w="1918831">
                <a:moveTo>
                  <a:pt x="0" y="0"/>
                </a:moveTo>
                <a:lnTo>
                  <a:pt x="1918831" y="0"/>
                </a:lnTo>
                <a:lnTo>
                  <a:pt x="1918831" y="1029192"/>
                </a:lnTo>
                <a:lnTo>
                  <a:pt x="0" y="10291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28700" y="8759608"/>
            <a:ext cx="3519608" cy="628821"/>
          </a:xfrm>
          <a:custGeom>
            <a:avLst/>
            <a:gdLst/>
            <a:ahLst/>
            <a:cxnLst/>
            <a:rect r="r" b="b" t="t" l="l"/>
            <a:pathLst>
              <a:path h="628821" w="3519608">
                <a:moveTo>
                  <a:pt x="0" y="0"/>
                </a:moveTo>
                <a:lnTo>
                  <a:pt x="3519608" y="0"/>
                </a:lnTo>
                <a:lnTo>
                  <a:pt x="3519608" y="628820"/>
                </a:lnTo>
                <a:lnTo>
                  <a:pt x="0" y="6288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028700" y="2832317"/>
            <a:ext cx="4622365" cy="4622365"/>
          </a:xfrm>
          <a:custGeom>
            <a:avLst/>
            <a:gdLst/>
            <a:ahLst/>
            <a:cxnLst/>
            <a:rect r="r" b="b" t="t" l="l"/>
            <a:pathLst>
              <a:path h="4622365" w="4622365">
                <a:moveTo>
                  <a:pt x="0" y="0"/>
                </a:moveTo>
                <a:lnTo>
                  <a:pt x="4622365" y="0"/>
                </a:lnTo>
                <a:lnTo>
                  <a:pt x="4622365" y="4622366"/>
                </a:lnTo>
                <a:lnTo>
                  <a:pt x="0" y="46223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769631" y="2334448"/>
            <a:ext cx="1347336" cy="1503304"/>
          </a:xfrm>
          <a:custGeom>
            <a:avLst/>
            <a:gdLst/>
            <a:ahLst/>
            <a:cxnLst/>
            <a:rect r="r" b="b" t="t" l="l"/>
            <a:pathLst>
              <a:path h="1503304" w="1347336">
                <a:moveTo>
                  <a:pt x="0" y="0"/>
                </a:moveTo>
                <a:lnTo>
                  <a:pt x="1347335" y="0"/>
                </a:lnTo>
                <a:lnTo>
                  <a:pt x="1347335" y="1503304"/>
                </a:lnTo>
                <a:lnTo>
                  <a:pt x="0" y="1503304"/>
                </a:lnTo>
                <a:lnTo>
                  <a:pt x="0" y="0"/>
                </a:lnTo>
                <a:close/>
              </a:path>
            </a:pathLst>
          </a:custGeom>
          <a:blipFill>
            <a:blip r:embed="rId10"/>
            <a:stretch>
              <a:fillRect l="0" t="0" r="0" b="0"/>
            </a:stretch>
          </a:blipFill>
        </p:spPr>
      </p:sp>
      <p:sp>
        <p:nvSpPr>
          <p:cNvPr name="Freeform 8" id="8"/>
          <p:cNvSpPr/>
          <p:nvPr/>
        </p:nvSpPr>
        <p:spPr>
          <a:xfrm flipH="false" flipV="false" rot="0">
            <a:off x="6749571" y="2832317"/>
            <a:ext cx="4622365" cy="4622365"/>
          </a:xfrm>
          <a:custGeom>
            <a:avLst/>
            <a:gdLst/>
            <a:ahLst/>
            <a:cxnLst/>
            <a:rect r="r" b="b" t="t" l="l"/>
            <a:pathLst>
              <a:path h="4622365" w="4622365">
                <a:moveTo>
                  <a:pt x="0" y="0"/>
                </a:moveTo>
                <a:lnTo>
                  <a:pt x="4622365" y="0"/>
                </a:lnTo>
                <a:lnTo>
                  <a:pt x="4622365" y="4622366"/>
                </a:lnTo>
                <a:lnTo>
                  <a:pt x="0" y="46223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6416799" y="2334448"/>
            <a:ext cx="1347336" cy="1503304"/>
          </a:xfrm>
          <a:custGeom>
            <a:avLst/>
            <a:gdLst/>
            <a:ahLst/>
            <a:cxnLst/>
            <a:rect r="r" b="b" t="t" l="l"/>
            <a:pathLst>
              <a:path h="1503304" w="1347336">
                <a:moveTo>
                  <a:pt x="0" y="0"/>
                </a:moveTo>
                <a:lnTo>
                  <a:pt x="1347336" y="0"/>
                </a:lnTo>
                <a:lnTo>
                  <a:pt x="1347336" y="1503304"/>
                </a:lnTo>
                <a:lnTo>
                  <a:pt x="0" y="1503304"/>
                </a:lnTo>
                <a:lnTo>
                  <a:pt x="0" y="0"/>
                </a:lnTo>
                <a:close/>
              </a:path>
            </a:pathLst>
          </a:custGeom>
          <a:blipFill>
            <a:blip r:embed="rId10"/>
            <a:stretch>
              <a:fillRect l="0" t="0" r="0" b="0"/>
            </a:stretch>
          </a:blipFill>
        </p:spPr>
      </p:sp>
      <p:sp>
        <p:nvSpPr>
          <p:cNvPr name="Freeform 10" id="10"/>
          <p:cNvSpPr/>
          <p:nvPr/>
        </p:nvSpPr>
        <p:spPr>
          <a:xfrm flipH="false" flipV="false" rot="0">
            <a:off x="13029286" y="2832317"/>
            <a:ext cx="4622365" cy="4622365"/>
          </a:xfrm>
          <a:custGeom>
            <a:avLst/>
            <a:gdLst/>
            <a:ahLst/>
            <a:cxnLst/>
            <a:rect r="r" b="b" t="t" l="l"/>
            <a:pathLst>
              <a:path h="4622365" w="4622365">
                <a:moveTo>
                  <a:pt x="0" y="0"/>
                </a:moveTo>
                <a:lnTo>
                  <a:pt x="4622366" y="0"/>
                </a:lnTo>
                <a:lnTo>
                  <a:pt x="4622366" y="4622366"/>
                </a:lnTo>
                <a:lnTo>
                  <a:pt x="0" y="46223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12586310" y="2334448"/>
            <a:ext cx="1347336" cy="1503304"/>
          </a:xfrm>
          <a:custGeom>
            <a:avLst/>
            <a:gdLst/>
            <a:ahLst/>
            <a:cxnLst/>
            <a:rect r="r" b="b" t="t" l="l"/>
            <a:pathLst>
              <a:path h="1503304" w="1347336">
                <a:moveTo>
                  <a:pt x="0" y="0"/>
                </a:moveTo>
                <a:lnTo>
                  <a:pt x="1347336" y="0"/>
                </a:lnTo>
                <a:lnTo>
                  <a:pt x="1347336" y="1503304"/>
                </a:lnTo>
                <a:lnTo>
                  <a:pt x="0" y="1503304"/>
                </a:lnTo>
                <a:lnTo>
                  <a:pt x="0" y="0"/>
                </a:lnTo>
                <a:close/>
              </a:path>
            </a:pathLst>
          </a:custGeom>
          <a:blipFill>
            <a:blip r:embed="rId10"/>
            <a:stretch>
              <a:fillRect l="0" t="0" r="0" b="0"/>
            </a:stretch>
          </a:blipFill>
        </p:spPr>
      </p:sp>
      <p:sp>
        <p:nvSpPr>
          <p:cNvPr name="Freeform 12" id="12"/>
          <p:cNvSpPr/>
          <p:nvPr/>
        </p:nvSpPr>
        <p:spPr>
          <a:xfrm flipH="false" flipV="false" rot="0">
            <a:off x="16298510" y="7921372"/>
            <a:ext cx="1921581" cy="1467057"/>
          </a:xfrm>
          <a:custGeom>
            <a:avLst/>
            <a:gdLst/>
            <a:ahLst/>
            <a:cxnLst/>
            <a:rect r="r" b="b" t="t" l="l"/>
            <a:pathLst>
              <a:path h="1467057" w="1921581">
                <a:moveTo>
                  <a:pt x="0" y="0"/>
                </a:moveTo>
                <a:lnTo>
                  <a:pt x="1921580" y="0"/>
                </a:lnTo>
                <a:lnTo>
                  <a:pt x="1921580" y="1467056"/>
                </a:lnTo>
                <a:lnTo>
                  <a:pt x="0" y="146705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3" id="13"/>
          <p:cNvSpPr txBox="true"/>
          <p:nvPr/>
        </p:nvSpPr>
        <p:spPr>
          <a:xfrm rot="0">
            <a:off x="6128611" y="9921658"/>
            <a:ext cx="2324294" cy="298328"/>
          </a:xfrm>
          <a:prstGeom prst="rect">
            <a:avLst/>
          </a:prstGeom>
        </p:spPr>
        <p:txBody>
          <a:bodyPr anchor="t" rtlCol="false" tIns="0" lIns="0" bIns="0" rIns="0">
            <a:spAutoFit/>
          </a:bodyPr>
          <a:lstStyle/>
          <a:p>
            <a:pPr algn="ctr">
              <a:lnSpc>
                <a:spcPts val="2241"/>
              </a:lnSpc>
              <a:spcBef>
                <a:spcPct val="0"/>
              </a:spcBef>
            </a:pPr>
            <a:r>
              <a:rPr lang="en-US" sz="2075">
                <a:solidFill>
                  <a:srgbClr val="FFFFFF"/>
                </a:solidFill>
                <a:latin typeface="Gruppo"/>
                <a:ea typeface="Gruppo"/>
                <a:cs typeface="Gruppo"/>
                <a:sym typeface="Gruppo"/>
              </a:rPr>
              <a:t>page 04</a:t>
            </a:r>
          </a:p>
        </p:txBody>
      </p:sp>
      <p:sp>
        <p:nvSpPr>
          <p:cNvPr name="TextBox 14" id="14"/>
          <p:cNvSpPr txBox="true"/>
          <p:nvPr/>
        </p:nvSpPr>
        <p:spPr>
          <a:xfrm rot="0">
            <a:off x="4712160" y="990600"/>
            <a:ext cx="8134270" cy="863267"/>
          </a:xfrm>
          <a:prstGeom prst="rect">
            <a:avLst/>
          </a:prstGeom>
        </p:spPr>
        <p:txBody>
          <a:bodyPr anchor="t" rtlCol="false" tIns="0" lIns="0" bIns="0" rIns="0">
            <a:spAutoFit/>
          </a:bodyPr>
          <a:lstStyle/>
          <a:p>
            <a:pPr algn="ctr">
              <a:lnSpc>
                <a:spcPts val="6880"/>
              </a:lnSpc>
            </a:pPr>
            <a:r>
              <a:rPr lang="en-US" sz="5460">
                <a:solidFill>
                  <a:srgbClr val="FFFFFF"/>
                </a:solidFill>
                <a:latin typeface="HK Modular"/>
                <a:ea typeface="HK Modular"/>
                <a:cs typeface="HK Modular"/>
                <a:sym typeface="HK Modular"/>
              </a:rPr>
              <a:t>CHALLENGES</a:t>
            </a:r>
          </a:p>
        </p:txBody>
      </p:sp>
      <p:sp>
        <p:nvSpPr>
          <p:cNvPr name="TextBox 15" id="15"/>
          <p:cNvSpPr txBox="true"/>
          <p:nvPr/>
        </p:nvSpPr>
        <p:spPr>
          <a:xfrm rot="0">
            <a:off x="2212406" y="3432073"/>
            <a:ext cx="2734599" cy="933268"/>
          </a:xfrm>
          <a:prstGeom prst="rect">
            <a:avLst/>
          </a:prstGeom>
        </p:spPr>
        <p:txBody>
          <a:bodyPr anchor="t" rtlCol="false" tIns="0" lIns="0" bIns="0" rIns="0">
            <a:spAutoFit/>
          </a:bodyPr>
          <a:lstStyle/>
          <a:p>
            <a:pPr algn="ctr">
              <a:lnSpc>
                <a:spcPts val="3638"/>
              </a:lnSpc>
              <a:spcBef>
                <a:spcPct val="0"/>
              </a:spcBef>
            </a:pPr>
            <a:r>
              <a:rPr lang="en-US" b="true" sz="3368">
                <a:solidFill>
                  <a:srgbClr val="FFFFFF"/>
                </a:solidFill>
                <a:latin typeface="Raleway Bold"/>
                <a:ea typeface="Raleway Bold"/>
                <a:cs typeface="Raleway Bold"/>
                <a:sym typeface="Raleway Bold"/>
              </a:rPr>
              <a:t>Data security and privacy.</a:t>
            </a:r>
          </a:p>
        </p:txBody>
      </p:sp>
      <p:sp>
        <p:nvSpPr>
          <p:cNvPr name="TextBox 16" id="16"/>
          <p:cNvSpPr txBox="true"/>
          <p:nvPr/>
        </p:nvSpPr>
        <p:spPr>
          <a:xfrm rot="0">
            <a:off x="1588981" y="4706103"/>
            <a:ext cx="3501804" cy="1873363"/>
          </a:xfrm>
          <a:prstGeom prst="rect">
            <a:avLst/>
          </a:prstGeom>
        </p:spPr>
        <p:txBody>
          <a:bodyPr anchor="t" rtlCol="false" tIns="0" lIns="0" bIns="0" rIns="0">
            <a:spAutoFit/>
          </a:bodyPr>
          <a:lstStyle/>
          <a:p>
            <a:pPr algn="ctr">
              <a:lnSpc>
                <a:spcPts val="2935"/>
              </a:lnSpc>
              <a:spcBef>
                <a:spcPct val="0"/>
              </a:spcBef>
            </a:pPr>
            <a:r>
              <a:rPr lang="en-US" sz="2717">
                <a:solidFill>
                  <a:srgbClr val="FFFFFF"/>
                </a:solidFill>
                <a:latin typeface="Raleway"/>
                <a:ea typeface="Raleway"/>
                <a:cs typeface="Raleway"/>
                <a:sym typeface="Raleway"/>
              </a:rPr>
              <a:t>Sensitive data collected by sensors can be vulnerable to hacking or unauthorized access.</a:t>
            </a:r>
          </a:p>
        </p:txBody>
      </p:sp>
      <p:sp>
        <p:nvSpPr>
          <p:cNvPr name="TextBox 17" id="17"/>
          <p:cNvSpPr txBox="true"/>
          <p:nvPr/>
        </p:nvSpPr>
        <p:spPr>
          <a:xfrm rot="0">
            <a:off x="1102403" y="2815955"/>
            <a:ext cx="681791" cy="597068"/>
          </a:xfrm>
          <a:prstGeom prst="rect">
            <a:avLst/>
          </a:prstGeom>
        </p:spPr>
        <p:txBody>
          <a:bodyPr anchor="t" rtlCol="false" tIns="0" lIns="0" bIns="0" rIns="0">
            <a:spAutoFit/>
          </a:bodyPr>
          <a:lstStyle/>
          <a:p>
            <a:pPr algn="ctr">
              <a:lnSpc>
                <a:spcPts val="4511"/>
              </a:lnSpc>
              <a:spcBef>
                <a:spcPct val="0"/>
              </a:spcBef>
            </a:pPr>
            <a:r>
              <a:rPr lang="en-US" b="true" sz="4177">
                <a:solidFill>
                  <a:srgbClr val="FFFFFF"/>
                </a:solidFill>
                <a:latin typeface="Raleway Bold"/>
                <a:ea typeface="Raleway Bold"/>
                <a:cs typeface="Raleway Bold"/>
                <a:sym typeface="Raleway Bold"/>
              </a:rPr>
              <a:t>1.</a:t>
            </a:r>
          </a:p>
        </p:txBody>
      </p:sp>
      <p:sp>
        <p:nvSpPr>
          <p:cNvPr name="TextBox 18" id="18"/>
          <p:cNvSpPr txBox="true"/>
          <p:nvPr/>
        </p:nvSpPr>
        <p:spPr>
          <a:xfrm rot="0">
            <a:off x="7526612" y="3265942"/>
            <a:ext cx="3509637" cy="933268"/>
          </a:xfrm>
          <a:prstGeom prst="rect">
            <a:avLst/>
          </a:prstGeom>
        </p:spPr>
        <p:txBody>
          <a:bodyPr anchor="t" rtlCol="false" tIns="0" lIns="0" bIns="0" rIns="0">
            <a:spAutoFit/>
          </a:bodyPr>
          <a:lstStyle/>
          <a:p>
            <a:pPr algn="ctr">
              <a:lnSpc>
                <a:spcPts val="3638"/>
              </a:lnSpc>
              <a:spcBef>
                <a:spcPct val="0"/>
              </a:spcBef>
            </a:pPr>
            <a:r>
              <a:rPr lang="en-US" b="true" sz="3368">
                <a:solidFill>
                  <a:srgbClr val="FFFFFF"/>
                </a:solidFill>
                <a:latin typeface="Raleway Bold"/>
                <a:ea typeface="Raleway Bold"/>
                <a:cs typeface="Raleway Bold"/>
                <a:sym typeface="Raleway Bold"/>
              </a:rPr>
              <a:t>Integration of diverse sensors</a:t>
            </a:r>
          </a:p>
        </p:txBody>
      </p:sp>
      <p:sp>
        <p:nvSpPr>
          <p:cNvPr name="TextBox 19" id="19"/>
          <p:cNvSpPr txBox="true"/>
          <p:nvPr/>
        </p:nvSpPr>
        <p:spPr>
          <a:xfrm rot="0">
            <a:off x="7431362" y="4332961"/>
            <a:ext cx="3509637" cy="2619649"/>
          </a:xfrm>
          <a:prstGeom prst="rect">
            <a:avLst/>
          </a:prstGeom>
        </p:spPr>
        <p:txBody>
          <a:bodyPr anchor="t" rtlCol="false" tIns="0" lIns="0" bIns="0" rIns="0">
            <a:spAutoFit/>
          </a:bodyPr>
          <a:lstStyle/>
          <a:p>
            <a:pPr algn="ctr">
              <a:lnSpc>
                <a:spcPts val="2941"/>
              </a:lnSpc>
              <a:spcBef>
                <a:spcPct val="0"/>
              </a:spcBef>
            </a:pPr>
            <a:r>
              <a:rPr lang="en-US" sz="2724">
                <a:solidFill>
                  <a:srgbClr val="FFFFFF"/>
                </a:solidFill>
                <a:latin typeface="Raleway"/>
                <a:ea typeface="Raleway"/>
                <a:cs typeface="Raleway"/>
                <a:sym typeface="Raleway"/>
              </a:rPr>
              <a:t>Different sensors use different communication protocols, making it hard to integrate them into a single system.</a:t>
            </a:r>
          </a:p>
        </p:txBody>
      </p:sp>
      <p:sp>
        <p:nvSpPr>
          <p:cNvPr name="TextBox 20" id="20"/>
          <p:cNvSpPr txBox="true"/>
          <p:nvPr/>
        </p:nvSpPr>
        <p:spPr>
          <a:xfrm rot="0">
            <a:off x="6749571" y="2870417"/>
            <a:ext cx="681791" cy="597068"/>
          </a:xfrm>
          <a:prstGeom prst="rect">
            <a:avLst/>
          </a:prstGeom>
        </p:spPr>
        <p:txBody>
          <a:bodyPr anchor="t" rtlCol="false" tIns="0" lIns="0" bIns="0" rIns="0">
            <a:spAutoFit/>
          </a:bodyPr>
          <a:lstStyle/>
          <a:p>
            <a:pPr algn="ctr">
              <a:lnSpc>
                <a:spcPts val="4511"/>
              </a:lnSpc>
              <a:spcBef>
                <a:spcPct val="0"/>
              </a:spcBef>
            </a:pPr>
            <a:r>
              <a:rPr lang="en-US" b="true" sz="4177">
                <a:solidFill>
                  <a:srgbClr val="FFFFFF"/>
                </a:solidFill>
                <a:latin typeface="Raleway Bold"/>
                <a:ea typeface="Raleway Bold"/>
                <a:cs typeface="Raleway Bold"/>
                <a:sym typeface="Raleway Bold"/>
              </a:rPr>
              <a:t>2.</a:t>
            </a:r>
          </a:p>
        </p:txBody>
      </p:sp>
      <p:sp>
        <p:nvSpPr>
          <p:cNvPr name="TextBox 21" id="21"/>
          <p:cNvSpPr txBox="true"/>
          <p:nvPr/>
        </p:nvSpPr>
        <p:spPr>
          <a:xfrm rot="0">
            <a:off x="14184478" y="3320539"/>
            <a:ext cx="2812552" cy="833598"/>
          </a:xfrm>
          <a:prstGeom prst="rect">
            <a:avLst/>
          </a:prstGeom>
        </p:spPr>
        <p:txBody>
          <a:bodyPr anchor="t" rtlCol="false" tIns="0" lIns="0" bIns="0" rIns="0">
            <a:spAutoFit/>
          </a:bodyPr>
          <a:lstStyle/>
          <a:p>
            <a:pPr algn="ctr">
              <a:lnSpc>
                <a:spcPts val="3293"/>
              </a:lnSpc>
              <a:spcBef>
                <a:spcPct val="0"/>
              </a:spcBef>
            </a:pPr>
            <a:r>
              <a:rPr lang="en-US" b="true" sz="3049">
                <a:solidFill>
                  <a:srgbClr val="FFFFFF"/>
                </a:solidFill>
                <a:latin typeface="Raleway Bold"/>
                <a:ea typeface="Raleway Bold"/>
                <a:cs typeface="Raleway Bold"/>
                <a:sym typeface="Raleway Bold"/>
              </a:rPr>
              <a:t>Handling large volumes.</a:t>
            </a:r>
          </a:p>
        </p:txBody>
      </p:sp>
      <p:sp>
        <p:nvSpPr>
          <p:cNvPr name="TextBox 22" id="22"/>
          <p:cNvSpPr txBox="true"/>
          <p:nvPr/>
        </p:nvSpPr>
        <p:spPr>
          <a:xfrm rot="0">
            <a:off x="13733785" y="4384390"/>
            <a:ext cx="3525515" cy="2258882"/>
          </a:xfrm>
          <a:prstGeom prst="rect">
            <a:avLst/>
          </a:prstGeom>
        </p:spPr>
        <p:txBody>
          <a:bodyPr anchor="t" rtlCol="false" tIns="0" lIns="0" bIns="0" rIns="0">
            <a:spAutoFit/>
          </a:bodyPr>
          <a:lstStyle/>
          <a:p>
            <a:pPr algn="ctr">
              <a:lnSpc>
                <a:spcPts val="2955"/>
              </a:lnSpc>
              <a:spcBef>
                <a:spcPct val="0"/>
              </a:spcBef>
            </a:pPr>
            <a:r>
              <a:rPr lang="en-US" sz="2736">
                <a:solidFill>
                  <a:srgbClr val="FFFFFF"/>
                </a:solidFill>
                <a:latin typeface="Raleway"/>
                <a:ea typeface="Raleway"/>
                <a:cs typeface="Raleway"/>
                <a:sym typeface="Raleway"/>
              </a:rPr>
              <a:t>Sensors generate massive amounts of data, which can overwhelm storage and processing systems.</a:t>
            </a:r>
          </a:p>
        </p:txBody>
      </p:sp>
      <p:sp>
        <p:nvSpPr>
          <p:cNvPr name="TextBox 23" id="23"/>
          <p:cNvSpPr txBox="true"/>
          <p:nvPr/>
        </p:nvSpPr>
        <p:spPr>
          <a:xfrm rot="0">
            <a:off x="12919083" y="2806616"/>
            <a:ext cx="681791" cy="597068"/>
          </a:xfrm>
          <a:prstGeom prst="rect">
            <a:avLst/>
          </a:prstGeom>
        </p:spPr>
        <p:txBody>
          <a:bodyPr anchor="t" rtlCol="false" tIns="0" lIns="0" bIns="0" rIns="0">
            <a:spAutoFit/>
          </a:bodyPr>
          <a:lstStyle/>
          <a:p>
            <a:pPr algn="ctr">
              <a:lnSpc>
                <a:spcPts val="4511"/>
              </a:lnSpc>
              <a:spcBef>
                <a:spcPct val="0"/>
              </a:spcBef>
            </a:pPr>
            <a:r>
              <a:rPr lang="en-US" b="true" sz="4177">
                <a:solidFill>
                  <a:srgbClr val="FFFFFF"/>
                </a:solidFill>
                <a:latin typeface="Raleway Bold"/>
                <a:ea typeface="Raleway Bold"/>
                <a:cs typeface="Raleway Bold"/>
                <a:sym typeface="Raleway Bold"/>
              </a:rPr>
              <a:t>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C4D">
                <a:alpha val="100000"/>
              </a:srgbClr>
            </a:gs>
            <a:gs pos="100000">
              <a:srgbClr val="3B616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256729"/>
            <a:ext cx="1120268" cy="1053052"/>
          </a:xfrm>
          <a:custGeom>
            <a:avLst/>
            <a:gdLst/>
            <a:ahLst/>
            <a:cxnLst/>
            <a:rect r="r" b="b" t="t" l="l"/>
            <a:pathLst>
              <a:path h="1053052" w="1120268">
                <a:moveTo>
                  <a:pt x="0" y="0"/>
                </a:moveTo>
                <a:lnTo>
                  <a:pt x="1120268" y="0"/>
                </a:lnTo>
                <a:lnTo>
                  <a:pt x="1120268" y="1053051"/>
                </a:lnTo>
                <a:lnTo>
                  <a:pt x="0" y="10530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744488" y="256729"/>
            <a:ext cx="1543512" cy="827884"/>
          </a:xfrm>
          <a:custGeom>
            <a:avLst/>
            <a:gdLst/>
            <a:ahLst/>
            <a:cxnLst/>
            <a:rect r="r" b="b" t="t" l="l"/>
            <a:pathLst>
              <a:path h="827884" w="1543512">
                <a:moveTo>
                  <a:pt x="0" y="0"/>
                </a:moveTo>
                <a:lnTo>
                  <a:pt x="1543512" y="0"/>
                </a:lnTo>
                <a:lnTo>
                  <a:pt x="1543512" y="827884"/>
                </a:lnTo>
                <a:lnTo>
                  <a:pt x="0" y="8278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200975" y="256729"/>
            <a:ext cx="1543512" cy="827884"/>
          </a:xfrm>
          <a:custGeom>
            <a:avLst/>
            <a:gdLst/>
            <a:ahLst/>
            <a:cxnLst/>
            <a:rect r="r" b="b" t="t" l="l"/>
            <a:pathLst>
              <a:path h="827884" w="1543512">
                <a:moveTo>
                  <a:pt x="0" y="0"/>
                </a:moveTo>
                <a:lnTo>
                  <a:pt x="1543513" y="0"/>
                </a:lnTo>
                <a:lnTo>
                  <a:pt x="1543513" y="827884"/>
                </a:lnTo>
                <a:lnTo>
                  <a:pt x="0" y="8278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99470" y="7946096"/>
            <a:ext cx="3105588" cy="554851"/>
          </a:xfrm>
          <a:custGeom>
            <a:avLst/>
            <a:gdLst/>
            <a:ahLst/>
            <a:cxnLst/>
            <a:rect r="r" b="b" t="t" l="l"/>
            <a:pathLst>
              <a:path h="554851" w="3105588">
                <a:moveTo>
                  <a:pt x="0" y="0"/>
                </a:moveTo>
                <a:lnTo>
                  <a:pt x="3105589" y="0"/>
                </a:lnTo>
                <a:lnTo>
                  <a:pt x="3105589" y="554851"/>
                </a:lnTo>
                <a:lnTo>
                  <a:pt x="0" y="5548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5009634" y="7006352"/>
            <a:ext cx="805331" cy="1281627"/>
          </a:xfrm>
          <a:custGeom>
            <a:avLst/>
            <a:gdLst/>
            <a:ahLst/>
            <a:cxnLst/>
            <a:rect r="r" b="b" t="t" l="l"/>
            <a:pathLst>
              <a:path h="1281627" w="805331">
                <a:moveTo>
                  <a:pt x="0" y="0"/>
                </a:moveTo>
                <a:lnTo>
                  <a:pt x="805331" y="0"/>
                </a:lnTo>
                <a:lnTo>
                  <a:pt x="805331" y="1281626"/>
                </a:lnTo>
                <a:lnTo>
                  <a:pt x="0" y="12816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8474051" y="2170816"/>
            <a:ext cx="830645" cy="926800"/>
          </a:xfrm>
          <a:custGeom>
            <a:avLst/>
            <a:gdLst/>
            <a:ahLst/>
            <a:cxnLst/>
            <a:rect r="r" b="b" t="t" l="l"/>
            <a:pathLst>
              <a:path h="926800" w="830645">
                <a:moveTo>
                  <a:pt x="0" y="0"/>
                </a:moveTo>
                <a:lnTo>
                  <a:pt x="830645" y="0"/>
                </a:lnTo>
                <a:lnTo>
                  <a:pt x="830645" y="926801"/>
                </a:lnTo>
                <a:lnTo>
                  <a:pt x="0" y="926801"/>
                </a:lnTo>
                <a:lnTo>
                  <a:pt x="0" y="0"/>
                </a:lnTo>
                <a:close/>
              </a:path>
            </a:pathLst>
          </a:custGeom>
          <a:blipFill>
            <a:blip r:embed="rId10"/>
            <a:stretch>
              <a:fillRect l="0" t="0" r="0" b="0"/>
            </a:stretch>
          </a:blipFill>
        </p:spPr>
      </p:sp>
      <p:sp>
        <p:nvSpPr>
          <p:cNvPr name="Freeform 8" id="8"/>
          <p:cNvSpPr/>
          <p:nvPr/>
        </p:nvSpPr>
        <p:spPr>
          <a:xfrm flipH="false" flipV="false" rot="0">
            <a:off x="8474051" y="4149625"/>
            <a:ext cx="830645" cy="926800"/>
          </a:xfrm>
          <a:custGeom>
            <a:avLst/>
            <a:gdLst/>
            <a:ahLst/>
            <a:cxnLst/>
            <a:rect r="r" b="b" t="t" l="l"/>
            <a:pathLst>
              <a:path h="926800" w="830645">
                <a:moveTo>
                  <a:pt x="0" y="0"/>
                </a:moveTo>
                <a:lnTo>
                  <a:pt x="830645" y="0"/>
                </a:lnTo>
                <a:lnTo>
                  <a:pt x="830645" y="926800"/>
                </a:lnTo>
                <a:lnTo>
                  <a:pt x="0" y="926800"/>
                </a:lnTo>
                <a:lnTo>
                  <a:pt x="0" y="0"/>
                </a:lnTo>
                <a:close/>
              </a:path>
            </a:pathLst>
          </a:custGeom>
          <a:blipFill>
            <a:blip r:embed="rId10"/>
            <a:stretch>
              <a:fillRect l="0" t="0" r="0" b="0"/>
            </a:stretch>
          </a:blipFill>
        </p:spPr>
      </p:sp>
      <p:sp>
        <p:nvSpPr>
          <p:cNvPr name="Freeform 9" id="9"/>
          <p:cNvSpPr/>
          <p:nvPr/>
        </p:nvSpPr>
        <p:spPr>
          <a:xfrm flipH="false" flipV="false" rot="0">
            <a:off x="8518512" y="6079551"/>
            <a:ext cx="830645" cy="926800"/>
          </a:xfrm>
          <a:custGeom>
            <a:avLst/>
            <a:gdLst/>
            <a:ahLst/>
            <a:cxnLst/>
            <a:rect r="r" b="b" t="t" l="l"/>
            <a:pathLst>
              <a:path h="926800" w="830645">
                <a:moveTo>
                  <a:pt x="0" y="0"/>
                </a:moveTo>
                <a:lnTo>
                  <a:pt x="830645" y="0"/>
                </a:lnTo>
                <a:lnTo>
                  <a:pt x="830645" y="926801"/>
                </a:lnTo>
                <a:lnTo>
                  <a:pt x="0" y="926801"/>
                </a:lnTo>
                <a:lnTo>
                  <a:pt x="0" y="0"/>
                </a:lnTo>
                <a:close/>
              </a:path>
            </a:pathLst>
          </a:custGeom>
          <a:blipFill>
            <a:blip r:embed="rId10"/>
            <a:stretch>
              <a:fillRect l="0" t="0" r="0" b="0"/>
            </a:stretch>
          </a:blipFill>
        </p:spPr>
      </p:sp>
      <p:pic>
        <p:nvPicPr>
          <p:cNvPr name="Picture 10" id="10"/>
          <p:cNvPicPr>
            <a:picLocks noChangeAspect="true"/>
          </p:cNvPicPr>
          <p:nvPr/>
        </p:nvPicPr>
        <p:blipFill>
          <a:blip r:embed="rId11"/>
          <a:srcRect l="0" t="0" r="0" b="0"/>
          <a:stretch>
            <a:fillRect/>
          </a:stretch>
        </p:blipFill>
        <p:spPr>
          <a:xfrm flipH="false" flipV="false" rot="0">
            <a:off x="1120268" y="3426518"/>
            <a:ext cx="4481711" cy="4481711"/>
          </a:xfrm>
          <a:prstGeom prst="rect">
            <a:avLst/>
          </a:prstGeom>
        </p:spPr>
      </p:pic>
      <p:sp>
        <p:nvSpPr>
          <p:cNvPr name="Freeform 11" id="11"/>
          <p:cNvSpPr/>
          <p:nvPr/>
        </p:nvSpPr>
        <p:spPr>
          <a:xfrm flipH="false" flipV="false" rot="0">
            <a:off x="4763459" y="2312277"/>
            <a:ext cx="2103011" cy="1992150"/>
          </a:xfrm>
          <a:custGeom>
            <a:avLst/>
            <a:gdLst/>
            <a:ahLst/>
            <a:cxnLst/>
            <a:rect r="r" b="b" t="t" l="l"/>
            <a:pathLst>
              <a:path h="1992150" w="2103011">
                <a:moveTo>
                  <a:pt x="0" y="0"/>
                </a:moveTo>
                <a:lnTo>
                  <a:pt x="2103011" y="0"/>
                </a:lnTo>
                <a:lnTo>
                  <a:pt x="2103011" y="1992150"/>
                </a:lnTo>
                <a:lnTo>
                  <a:pt x="0" y="199215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2" id="12"/>
          <p:cNvSpPr txBox="true"/>
          <p:nvPr/>
        </p:nvSpPr>
        <p:spPr>
          <a:xfrm rot="0">
            <a:off x="7171152" y="9113898"/>
            <a:ext cx="2324294" cy="298328"/>
          </a:xfrm>
          <a:prstGeom prst="rect">
            <a:avLst/>
          </a:prstGeom>
        </p:spPr>
        <p:txBody>
          <a:bodyPr anchor="t" rtlCol="false" tIns="0" lIns="0" bIns="0" rIns="0">
            <a:spAutoFit/>
          </a:bodyPr>
          <a:lstStyle/>
          <a:p>
            <a:pPr algn="ctr">
              <a:lnSpc>
                <a:spcPts val="2241"/>
              </a:lnSpc>
              <a:spcBef>
                <a:spcPct val="0"/>
              </a:spcBef>
            </a:pPr>
            <a:r>
              <a:rPr lang="en-US" sz="2075">
                <a:solidFill>
                  <a:srgbClr val="FFFFFF"/>
                </a:solidFill>
                <a:latin typeface="Gruppo"/>
                <a:ea typeface="Gruppo"/>
                <a:cs typeface="Gruppo"/>
                <a:sym typeface="Gruppo"/>
              </a:rPr>
              <a:t>page 05</a:t>
            </a:r>
          </a:p>
        </p:txBody>
      </p:sp>
      <p:sp>
        <p:nvSpPr>
          <p:cNvPr name="TextBox 13" id="13"/>
          <p:cNvSpPr txBox="true"/>
          <p:nvPr/>
        </p:nvSpPr>
        <p:spPr>
          <a:xfrm rot="0">
            <a:off x="1372043" y="1046513"/>
            <a:ext cx="5799109" cy="863267"/>
          </a:xfrm>
          <a:prstGeom prst="rect">
            <a:avLst/>
          </a:prstGeom>
        </p:spPr>
        <p:txBody>
          <a:bodyPr anchor="t" rtlCol="false" tIns="0" lIns="0" bIns="0" rIns="0">
            <a:spAutoFit/>
          </a:bodyPr>
          <a:lstStyle/>
          <a:p>
            <a:pPr algn="l">
              <a:lnSpc>
                <a:spcPts val="6880"/>
              </a:lnSpc>
            </a:pPr>
            <a:r>
              <a:rPr lang="en-US" sz="5460">
                <a:solidFill>
                  <a:srgbClr val="FFFFFF"/>
                </a:solidFill>
                <a:latin typeface="HK Modular"/>
                <a:ea typeface="HK Modular"/>
                <a:cs typeface="HK Modular"/>
                <a:sym typeface="HK Modular"/>
              </a:rPr>
              <a:t>SOLUTIONS:</a:t>
            </a:r>
          </a:p>
        </p:txBody>
      </p:sp>
      <p:sp>
        <p:nvSpPr>
          <p:cNvPr name="TextBox 14" id="14"/>
          <p:cNvSpPr txBox="true"/>
          <p:nvPr/>
        </p:nvSpPr>
        <p:spPr>
          <a:xfrm rot="0">
            <a:off x="9495446" y="2425704"/>
            <a:ext cx="2254952" cy="385232"/>
          </a:xfrm>
          <a:prstGeom prst="rect">
            <a:avLst/>
          </a:prstGeom>
        </p:spPr>
        <p:txBody>
          <a:bodyPr anchor="t" rtlCol="false" tIns="0" lIns="0" bIns="0" rIns="0">
            <a:spAutoFit/>
          </a:bodyPr>
          <a:lstStyle/>
          <a:p>
            <a:pPr algn="l">
              <a:lnSpc>
                <a:spcPts val="2999"/>
              </a:lnSpc>
              <a:spcBef>
                <a:spcPct val="0"/>
              </a:spcBef>
            </a:pPr>
            <a:r>
              <a:rPr lang="en-US" b="true" sz="2777">
                <a:solidFill>
                  <a:srgbClr val="FFFFFF"/>
                </a:solidFill>
                <a:latin typeface="Raleway Bold"/>
                <a:ea typeface="Raleway Bold"/>
                <a:cs typeface="Raleway Bold"/>
                <a:sym typeface="Raleway Bold"/>
              </a:rPr>
              <a:t>Encryption</a:t>
            </a:r>
          </a:p>
        </p:txBody>
      </p:sp>
      <p:sp>
        <p:nvSpPr>
          <p:cNvPr name="TextBox 15" id="15"/>
          <p:cNvSpPr txBox="true"/>
          <p:nvPr/>
        </p:nvSpPr>
        <p:spPr>
          <a:xfrm rot="0">
            <a:off x="9495446" y="2944286"/>
            <a:ext cx="7001911" cy="756707"/>
          </a:xfrm>
          <a:prstGeom prst="rect">
            <a:avLst/>
          </a:prstGeom>
        </p:spPr>
        <p:txBody>
          <a:bodyPr anchor="t" rtlCol="false" tIns="0" lIns="0" bIns="0" rIns="0">
            <a:spAutoFit/>
          </a:bodyPr>
          <a:lstStyle/>
          <a:p>
            <a:pPr algn="l">
              <a:lnSpc>
                <a:spcPts val="2999"/>
              </a:lnSpc>
              <a:spcBef>
                <a:spcPct val="0"/>
              </a:spcBef>
            </a:pPr>
            <a:r>
              <a:rPr lang="en-US" sz="2777">
                <a:solidFill>
                  <a:srgbClr val="FFFFFF"/>
                </a:solidFill>
                <a:latin typeface="Raleway"/>
                <a:ea typeface="Raleway"/>
                <a:cs typeface="Raleway"/>
                <a:sym typeface="Raleway"/>
              </a:rPr>
              <a:t>Use secure communication protocols to protect data.</a:t>
            </a:r>
          </a:p>
        </p:txBody>
      </p:sp>
      <p:sp>
        <p:nvSpPr>
          <p:cNvPr name="TextBox 16" id="16"/>
          <p:cNvSpPr txBox="true"/>
          <p:nvPr/>
        </p:nvSpPr>
        <p:spPr>
          <a:xfrm rot="0">
            <a:off x="8723670" y="2424539"/>
            <a:ext cx="420330" cy="363011"/>
          </a:xfrm>
          <a:prstGeom prst="rect">
            <a:avLst/>
          </a:prstGeom>
        </p:spPr>
        <p:txBody>
          <a:bodyPr anchor="t" rtlCol="false" tIns="0" lIns="0" bIns="0" rIns="0">
            <a:spAutoFit/>
          </a:bodyPr>
          <a:lstStyle/>
          <a:p>
            <a:pPr algn="ctr">
              <a:lnSpc>
                <a:spcPts val="2781"/>
              </a:lnSpc>
              <a:spcBef>
                <a:spcPct val="0"/>
              </a:spcBef>
            </a:pPr>
            <a:r>
              <a:rPr lang="en-US" b="true" sz="2575">
                <a:solidFill>
                  <a:srgbClr val="FFFFFF"/>
                </a:solidFill>
                <a:latin typeface="Raleway Bold"/>
                <a:ea typeface="Raleway Bold"/>
                <a:cs typeface="Raleway Bold"/>
                <a:sym typeface="Raleway Bold"/>
              </a:rPr>
              <a:t>1.</a:t>
            </a:r>
          </a:p>
        </p:txBody>
      </p:sp>
      <p:sp>
        <p:nvSpPr>
          <p:cNvPr name="TextBox 17" id="17"/>
          <p:cNvSpPr txBox="true"/>
          <p:nvPr/>
        </p:nvSpPr>
        <p:spPr>
          <a:xfrm rot="0">
            <a:off x="9495446" y="4396318"/>
            <a:ext cx="4195730" cy="385232"/>
          </a:xfrm>
          <a:prstGeom prst="rect">
            <a:avLst/>
          </a:prstGeom>
        </p:spPr>
        <p:txBody>
          <a:bodyPr anchor="t" rtlCol="false" tIns="0" lIns="0" bIns="0" rIns="0">
            <a:spAutoFit/>
          </a:bodyPr>
          <a:lstStyle/>
          <a:p>
            <a:pPr algn="l">
              <a:lnSpc>
                <a:spcPts val="2999"/>
              </a:lnSpc>
              <a:spcBef>
                <a:spcPct val="0"/>
              </a:spcBef>
            </a:pPr>
            <a:r>
              <a:rPr lang="en-US" b="true" sz="2777">
                <a:solidFill>
                  <a:srgbClr val="FFFFFF"/>
                </a:solidFill>
                <a:latin typeface="Raleway Bold"/>
                <a:ea typeface="Raleway Bold"/>
                <a:cs typeface="Raleway Bold"/>
                <a:sym typeface="Raleway Bold"/>
              </a:rPr>
              <a:t>Standardized Protocols:</a:t>
            </a:r>
          </a:p>
        </p:txBody>
      </p:sp>
      <p:sp>
        <p:nvSpPr>
          <p:cNvPr name="TextBox 18" id="18"/>
          <p:cNvSpPr txBox="true"/>
          <p:nvPr/>
        </p:nvSpPr>
        <p:spPr>
          <a:xfrm rot="0">
            <a:off x="9495446" y="4910666"/>
            <a:ext cx="7001911" cy="756707"/>
          </a:xfrm>
          <a:prstGeom prst="rect">
            <a:avLst/>
          </a:prstGeom>
        </p:spPr>
        <p:txBody>
          <a:bodyPr anchor="t" rtlCol="false" tIns="0" lIns="0" bIns="0" rIns="0">
            <a:spAutoFit/>
          </a:bodyPr>
          <a:lstStyle/>
          <a:p>
            <a:pPr algn="l">
              <a:lnSpc>
                <a:spcPts val="2999"/>
              </a:lnSpc>
              <a:spcBef>
                <a:spcPct val="0"/>
              </a:spcBef>
            </a:pPr>
            <a:r>
              <a:rPr lang="en-US" sz="2777">
                <a:solidFill>
                  <a:srgbClr val="FFFFFF"/>
                </a:solidFill>
                <a:latin typeface="Raleway"/>
                <a:ea typeface="Raleway"/>
                <a:cs typeface="Raleway"/>
                <a:sym typeface="Raleway"/>
              </a:rPr>
              <a:t>Adopt Common protocols like MQTT or CoAP  for seamless integration.</a:t>
            </a:r>
          </a:p>
        </p:txBody>
      </p:sp>
      <p:sp>
        <p:nvSpPr>
          <p:cNvPr name="TextBox 19" id="19"/>
          <p:cNvSpPr txBox="true"/>
          <p:nvPr/>
        </p:nvSpPr>
        <p:spPr>
          <a:xfrm rot="0">
            <a:off x="8723670" y="4450122"/>
            <a:ext cx="420330" cy="363011"/>
          </a:xfrm>
          <a:prstGeom prst="rect">
            <a:avLst/>
          </a:prstGeom>
        </p:spPr>
        <p:txBody>
          <a:bodyPr anchor="t" rtlCol="false" tIns="0" lIns="0" bIns="0" rIns="0">
            <a:spAutoFit/>
          </a:bodyPr>
          <a:lstStyle/>
          <a:p>
            <a:pPr algn="ctr">
              <a:lnSpc>
                <a:spcPts val="2781"/>
              </a:lnSpc>
              <a:spcBef>
                <a:spcPct val="0"/>
              </a:spcBef>
            </a:pPr>
            <a:r>
              <a:rPr lang="en-US" b="true" sz="2575">
                <a:solidFill>
                  <a:srgbClr val="FFFFFF"/>
                </a:solidFill>
                <a:latin typeface="Raleway Bold"/>
                <a:ea typeface="Raleway Bold"/>
                <a:cs typeface="Raleway Bold"/>
                <a:sym typeface="Raleway Bold"/>
              </a:rPr>
              <a:t>2.</a:t>
            </a:r>
          </a:p>
        </p:txBody>
      </p:sp>
      <p:sp>
        <p:nvSpPr>
          <p:cNvPr name="TextBox 20" id="20"/>
          <p:cNvSpPr txBox="true"/>
          <p:nvPr/>
        </p:nvSpPr>
        <p:spPr>
          <a:xfrm rot="0">
            <a:off x="8723670" y="6364623"/>
            <a:ext cx="420330" cy="363011"/>
          </a:xfrm>
          <a:prstGeom prst="rect">
            <a:avLst/>
          </a:prstGeom>
        </p:spPr>
        <p:txBody>
          <a:bodyPr anchor="t" rtlCol="false" tIns="0" lIns="0" bIns="0" rIns="0">
            <a:spAutoFit/>
          </a:bodyPr>
          <a:lstStyle/>
          <a:p>
            <a:pPr algn="ctr">
              <a:lnSpc>
                <a:spcPts val="2781"/>
              </a:lnSpc>
              <a:spcBef>
                <a:spcPct val="0"/>
              </a:spcBef>
            </a:pPr>
            <a:r>
              <a:rPr lang="en-US" b="true" sz="2575">
                <a:solidFill>
                  <a:srgbClr val="FFFFFF"/>
                </a:solidFill>
                <a:latin typeface="Raleway Bold"/>
                <a:ea typeface="Raleway Bold"/>
                <a:cs typeface="Raleway Bold"/>
                <a:sym typeface="Raleway Bold"/>
              </a:rPr>
              <a:t>3.</a:t>
            </a:r>
          </a:p>
        </p:txBody>
      </p:sp>
      <p:sp>
        <p:nvSpPr>
          <p:cNvPr name="TextBox 21" id="21"/>
          <p:cNvSpPr txBox="true"/>
          <p:nvPr/>
        </p:nvSpPr>
        <p:spPr>
          <a:xfrm rot="0">
            <a:off x="9495446" y="6364623"/>
            <a:ext cx="4195730" cy="385232"/>
          </a:xfrm>
          <a:prstGeom prst="rect">
            <a:avLst/>
          </a:prstGeom>
        </p:spPr>
        <p:txBody>
          <a:bodyPr anchor="t" rtlCol="false" tIns="0" lIns="0" bIns="0" rIns="0">
            <a:spAutoFit/>
          </a:bodyPr>
          <a:lstStyle/>
          <a:p>
            <a:pPr algn="l">
              <a:lnSpc>
                <a:spcPts val="2999"/>
              </a:lnSpc>
              <a:spcBef>
                <a:spcPct val="0"/>
              </a:spcBef>
            </a:pPr>
            <a:r>
              <a:rPr lang="en-US" b="true" sz="2777">
                <a:solidFill>
                  <a:srgbClr val="FFFFFF"/>
                </a:solidFill>
                <a:latin typeface="Raleway Bold"/>
                <a:ea typeface="Raleway Bold"/>
                <a:cs typeface="Raleway Bold"/>
                <a:sym typeface="Raleway Bold"/>
              </a:rPr>
              <a:t>Edge Computing:</a:t>
            </a:r>
          </a:p>
        </p:txBody>
      </p:sp>
      <p:sp>
        <p:nvSpPr>
          <p:cNvPr name="TextBox 22" id="22"/>
          <p:cNvSpPr txBox="true"/>
          <p:nvPr/>
        </p:nvSpPr>
        <p:spPr>
          <a:xfrm rot="0">
            <a:off x="9495446" y="6855254"/>
            <a:ext cx="7001911" cy="756707"/>
          </a:xfrm>
          <a:prstGeom prst="rect">
            <a:avLst/>
          </a:prstGeom>
        </p:spPr>
        <p:txBody>
          <a:bodyPr anchor="t" rtlCol="false" tIns="0" lIns="0" bIns="0" rIns="0">
            <a:spAutoFit/>
          </a:bodyPr>
          <a:lstStyle/>
          <a:p>
            <a:pPr algn="l">
              <a:lnSpc>
                <a:spcPts val="2999"/>
              </a:lnSpc>
              <a:spcBef>
                <a:spcPct val="0"/>
              </a:spcBef>
            </a:pPr>
            <a:r>
              <a:rPr lang="en-US" sz="2777">
                <a:solidFill>
                  <a:srgbClr val="FFFFFF"/>
                </a:solidFill>
                <a:latin typeface="Raleway"/>
                <a:ea typeface="Raleway"/>
                <a:cs typeface="Raleway"/>
                <a:sym typeface="Raleway"/>
              </a:rPr>
              <a:t>Process data locally (at the edge) t0 reduce latency and cloud dependency.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C4D">
                <a:alpha val="100000"/>
              </a:srgbClr>
            </a:gs>
            <a:gs pos="100000">
              <a:srgbClr val="3B616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501540" cy="1411447"/>
          </a:xfrm>
          <a:custGeom>
            <a:avLst/>
            <a:gdLst/>
            <a:ahLst/>
            <a:cxnLst/>
            <a:rect r="r" b="b" t="t" l="l"/>
            <a:pathLst>
              <a:path h="1411447" w="1501540">
                <a:moveTo>
                  <a:pt x="0" y="0"/>
                </a:moveTo>
                <a:lnTo>
                  <a:pt x="1501540" y="0"/>
                </a:lnTo>
                <a:lnTo>
                  <a:pt x="1501540" y="1411447"/>
                </a:lnTo>
                <a:lnTo>
                  <a:pt x="0" y="14114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28926" y="0"/>
            <a:ext cx="1159074" cy="621685"/>
          </a:xfrm>
          <a:custGeom>
            <a:avLst/>
            <a:gdLst/>
            <a:ahLst/>
            <a:cxnLst/>
            <a:rect r="r" b="b" t="t" l="l"/>
            <a:pathLst>
              <a:path h="621685" w="1159074">
                <a:moveTo>
                  <a:pt x="0" y="0"/>
                </a:moveTo>
                <a:lnTo>
                  <a:pt x="1159074" y="0"/>
                </a:lnTo>
                <a:lnTo>
                  <a:pt x="1159074" y="621685"/>
                </a:lnTo>
                <a:lnTo>
                  <a:pt x="0" y="6216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972903" y="0"/>
            <a:ext cx="1156023" cy="620049"/>
          </a:xfrm>
          <a:custGeom>
            <a:avLst/>
            <a:gdLst/>
            <a:ahLst/>
            <a:cxnLst/>
            <a:rect r="r" b="b" t="t" l="l"/>
            <a:pathLst>
              <a:path h="620049" w="1156023">
                <a:moveTo>
                  <a:pt x="0" y="0"/>
                </a:moveTo>
                <a:lnTo>
                  <a:pt x="1156023" y="0"/>
                </a:lnTo>
                <a:lnTo>
                  <a:pt x="1156023" y="620049"/>
                </a:lnTo>
                <a:lnTo>
                  <a:pt x="0" y="6200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94918" y="9127419"/>
            <a:ext cx="3285339" cy="586966"/>
          </a:xfrm>
          <a:custGeom>
            <a:avLst/>
            <a:gdLst/>
            <a:ahLst/>
            <a:cxnLst/>
            <a:rect r="r" b="b" t="t" l="l"/>
            <a:pathLst>
              <a:path h="586966" w="3285339">
                <a:moveTo>
                  <a:pt x="0" y="0"/>
                </a:moveTo>
                <a:lnTo>
                  <a:pt x="3285339" y="0"/>
                </a:lnTo>
                <a:lnTo>
                  <a:pt x="3285339" y="586966"/>
                </a:lnTo>
                <a:lnTo>
                  <a:pt x="0" y="5869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a:grpSpLocks noChangeAspect="true"/>
          </p:cNvGrpSpPr>
          <p:nvPr/>
        </p:nvGrpSpPr>
        <p:grpSpPr>
          <a:xfrm rot="0">
            <a:off x="750770" y="1982392"/>
            <a:ext cx="6205782" cy="6205782"/>
            <a:chOff x="0" y="0"/>
            <a:chExt cx="14840029" cy="14840029"/>
          </a:xfrm>
        </p:grpSpPr>
        <p:sp>
          <p:nvSpPr>
            <p:cNvPr name="Freeform 7" id="7"/>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9FFFF"/>
            </a:solidFill>
          </p:spPr>
        </p:sp>
        <p:sp>
          <p:nvSpPr>
            <p:cNvPr name="Freeform 8" id="8"/>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9" id="9"/>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8"/>
              <a:stretch>
                <a:fillRect l="-32961" t="0" r="-32961" b="0"/>
              </a:stretch>
            </a:blipFill>
          </p:spPr>
        </p:sp>
      </p:grpSp>
      <p:sp>
        <p:nvSpPr>
          <p:cNvPr name="TextBox 10" id="10"/>
          <p:cNvSpPr txBox="true"/>
          <p:nvPr/>
        </p:nvSpPr>
        <p:spPr>
          <a:xfrm rot="0">
            <a:off x="7622118" y="9569983"/>
            <a:ext cx="2324294" cy="298328"/>
          </a:xfrm>
          <a:prstGeom prst="rect">
            <a:avLst/>
          </a:prstGeom>
        </p:spPr>
        <p:txBody>
          <a:bodyPr anchor="t" rtlCol="false" tIns="0" lIns="0" bIns="0" rIns="0">
            <a:spAutoFit/>
          </a:bodyPr>
          <a:lstStyle/>
          <a:p>
            <a:pPr algn="ctr">
              <a:lnSpc>
                <a:spcPts val="2241"/>
              </a:lnSpc>
              <a:spcBef>
                <a:spcPct val="0"/>
              </a:spcBef>
            </a:pPr>
            <a:r>
              <a:rPr lang="en-US" sz="2075">
                <a:solidFill>
                  <a:srgbClr val="FFFFFF"/>
                </a:solidFill>
                <a:latin typeface="Gruppo"/>
                <a:ea typeface="Gruppo"/>
                <a:cs typeface="Gruppo"/>
                <a:sym typeface="Gruppo"/>
              </a:rPr>
              <a:t>page 06</a:t>
            </a:r>
          </a:p>
        </p:txBody>
      </p:sp>
      <p:sp>
        <p:nvSpPr>
          <p:cNvPr name="TextBox 11" id="11"/>
          <p:cNvSpPr txBox="true"/>
          <p:nvPr/>
        </p:nvSpPr>
        <p:spPr>
          <a:xfrm rot="0">
            <a:off x="8421876" y="1354053"/>
            <a:ext cx="6609972" cy="880096"/>
          </a:xfrm>
          <a:prstGeom prst="rect">
            <a:avLst/>
          </a:prstGeom>
        </p:spPr>
        <p:txBody>
          <a:bodyPr anchor="t" rtlCol="false" tIns="0" lIns="0" bIns="0" rIns="0">
            <a:spAutoFit/>
          </a:bodyPr>
          <a:lstStyle/>
          <a:p>
            <a:pPr algn="l">
              <a:lnSpc>
                <a:spcPts val="7041"/>
              </a:lnSpc>
            </a:pPr>
            <a:r>
              <a:rPr lang="en-US" sz="5588">
                <a:solidFill>
                  <a:srgbClr val="FFFFFF"/>
                </a:solidFill>
                <a:latin typeface="HK Modular"/>
                <a:ea typeface="HK Modular"/>
                <a:cs typeface="HK Modular"/>
                <a:sym typeface="HK Modular"/>
              </a:rPr>
              <a:t>CONCLUSION</a:t>
            </a:r>
          </a:p>
        </p:txBody>
      </p:sp>
      <p:sp>
        <p:nvSpPr>
          <p:cNvPr name="TextBox 12" id="12"/>
          <p:cNvSpPr txBox="true"/>
          <p:nvPr/>
        </p:nvSpPr>
        <p:spPr>
          <a:xfrm rot="0">
            <a:off x="8232542" y="2722759"/>
            <a:ext cx="8521424" cy="5735398"/>
          </a:xfrm>
          <a:prstGeom prst="rect">
            <a:avLst/>
          </a:prstGeom>
        </p:spPr>
        <p:txBody>
          <a:bodyPr anchor="t" rtlCol="false" tIns="0" lIns="0" bIns="0" rIns="0">
            <a:spAutoFit/>
          </a:bodyPr>
          <a:lstStyle/>
          <a:p>
            <a:pPr algn="l">
              <a:lnSpc>
                <a:spcPts val="3813"/>
              </a:lnSpc>
              <a:spcBef>
                <a:spcPct val="0"/>
              </a:spcBef>
            </a:pPr>
            <a:r>
              <a:rPr lang="en-US" sz="3530">
                <a:solidFill>
                  <a:srgbClr val="FFFFFF"/>
                </a:solidFill>
                <a:latin typeface="Raleway Light"/>
                <a:ea typeface="Raleway Light"/>
                <a:cs typeface="Raleway Light"/>
                <a:sym typeface="Raleway Light"/>
              </a:rPr>
              <a:t>Sensor-based data collection system are transforming industries by enabling real-time monitoring and smarter decision-making. From agriculture to healthcare, they improve efficiency and reduce costs. Challenges like data security and integration are addressed through encryption, standardized protocols, and edge computing, With advancements in Al, 5G, and blockchain,  these systems will continue to evolve, driving innovation and connectivity in a data-driven world.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C4D">
                <a:alpha val="100000"/>
              </a:srgbClr>
            </a:gs>
            <a:gs pos="100000">
              <a:srgbClr val="00000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153843" cy="1084613"/>
          </a:xfrm>
          <a:custGeom>
            <a:avLst/>
            <a:gdLst/>
            <a:ahLst/>
            <a:cxnLst/>
            <a:rect r="r" b="b" t="t" l="l"/>
            <a:pathLst>
              <a:path h="1084613" w="1153843">
                <a:moveTo>
                  <a:pt x="0" y="0"/>
                </a:moveTo>
                <a:lnTo>
                  <a:pt x="1153843" y="0"/>
                </a:lnTo>
                <a:lnTo>
                  <a:pt x="1153843" y="1084613"/>
                </a:lnTo>
                <a:lnTo>
                  <a:pt x="0" y="10846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276920" y="0"/>
            <a:ext cx="1011080" cy="542306"/>
          </a:xfrm>
          <a:custGeom>
            <a:avLst/>
            <a:gdLst/>
            <a:ahLst/>
            <a:cxnLst/>
            <a:rect r="r" b="b" t="t" l="l"/>
            <a:pathLst>
              <a:path h="542306" w="1011080">
                <a:moveTo>
                  <a:pt x="0" y="0"/>
                </a:moveTo>
                <a:lnTo>
                  <a:pt x="1011080" y="0"/>
                </a:lnTo>
                <a:lnTo>
                  <a:pt x="1011080" y="542306"/>
                </a:lnTo>
                <a:lnTo>
                  <a:pt x="0" y="5423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139658" y="784345"/>
            <a:ext cx="1119642" cy="600535"/>
          </a:xfrm>
          <a:custGeom>
            <a:avLst/>
            <a:gdLst/>
            <a:ahLst/>
            <a:cxnLst/>
            <a:rect r="r" b="b" t="t" l="l"/>
            <a:pathLst>
              <a:path h="600535" w="1119642">
                <a:moveTo>
                  <a:pt x="0" y="0"/>
                </a:moveTo>
                <a:lnTo>
                  <a:pt x="1119642" y="0"/>
                </a:lnTo>
                <a:lnTo>
                  <a:pt x="1119642" y="600535"/>
                </a:lnTo>
                <a:lnTo>
                  <a:pt x="0" y="6005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76922" y="9087109"/>
            <a:ext cx="3438677" cy="614361"/>
          </a:xfrm>
          <a:custGeom>
            <a:avLst/>
            <a:gdLst/>
            <a:ahLst/>
            <a:cxnLst/>
            <a:rect r="r" b="b" t="t" l="l"/>
            <a:pathLst>
              <a:path h="614361" w="3438677">
                <a:moveTo>
                  <a:pt x="0" y="0"/>
                </a:moveTo>
                <a:lnTo>
                  <a:pt x="3438676" y="0"/>
                </a:lnTo>
                <a:lnTo>
                  <a:pt x="3438676" y="614361"/>
                </a:lnTo>
                <a:lnTo>
                  <a:pt x="0" y="6143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6" id="6"/>
          <p:cNvPicPr>
            <a:picLocks noChangeAspect="true"/>
          </p:cNvPicPr>
          <p:nvPr/>
        </p:nvPicPr>
        <p:blipFill>
          <a:blip r:embed="rId8"/>
          <a:srcRect l="0" t="0" r="0" b="0"/>
          <a:stretch>
            <a:fillRect/>
          </a:stretch>
        </p:blipFill>
        <p:spPr>
          <a:xfrm flipH="false" flipV="false" rot="0">
            <a:off x="14538692" y="5395970"/>
            <a:ext cx="3506301" cy="859044"/>
          </a:xfrm>
          <a:prstGeom prst="rect">
            <a:avLst/>
          </a:prstGeom>
        </p:spPr>
      </p:pic>
      <p:sp>
        <p:nvSpPr>
          <p:cNvPr name="TextBox 7" id="7"/>
          <p:cNvSpPr txBox="true"/>
          <p:nvPr/>
        </p:nvSpPr>
        <p:spPr>
          <a:xfrm rot="0">
            <a:off x="7981853" y="9830643"/>
            <a:ext cx="2324294" cy="298328"/>
          </a:xfrm>
          <a:prstGeom prst="rect">
            <a:avLst/>
          </a:prstGeom>
        </p:spPr>
        <p:txBody>
          <a:bodyPr anchor="t" rtlCol="false" tIns="0" lIns="0" bIns="0" rIns="0">
            <a:spAutoFit/>
          </a:bodyPr>
          <a:lstStyle/>
          <a:p>
            <a:pPr algn="ctr">
              <a:lnSpc>
                <a:spcPts val="2241"/>
              </a:lnSpc>
              <a:spcBef>
                <a:spcPct val="0"/>
              </a:spcBef>
            </a:pPr>
            <a:r>
              <a:rPr lang="en-US" sz="2075">
                <a:solidFill>
                  <a:srgbClr val="FFFFFF"/>
                </a:solidFill>
                <a:latin typeface="Gruppo"/>
                <a:ea typeface="Gruppo"/>
                <a:cs typeface="Gruppo"/>
                <a:sym typeface="Gruppo"/>
              </a:rPr>
              <a:t>page 07</a:t>
            </a:r>
          </a:p>
        </p:txBody>
      </p:sp>
      <p:sp>
        <p:nvSpPr>
          <p:cNvPr name="TextBox 8" id="8"/>
          <p:cNvSpPr txBox="true"/>
          <p:nvPr/>
        </p:nvSpPr>
        <p:spPr>
          <a:xfrm rot="0">
            <a:off x="2390095" y="2171475"/>
            <a:ext cx="11183517" cy="1495220"/>
          </a:xfrm>
          <a:prstGeom prst="rect">
            <a:avLst/>
          </a:prstGeom>
        </p:spPr>
        <p:txBody>
          <a:bodyPr anchor="t" rtlCol="false" tIns="0" lIns="0" bIns="0" rIns="0">
            <a:spAutoFit/>
          </a:bodyPr>
          <a:lstStyle/>
          <a:p>
            <a:pPr algn="ctr">
              <a:lnSpc>
                <a:spcPts val="11911"/>
              </a:lnSpc>
            </a:pPr>
            <a:r>
              <a:rPr lang="en-US" sz="9453">
                <a:solidFill>
                  <a:srgbClr val="FFFFFF"/>
                </a:solidFill>
                <a:latin typeface="HK Modular"/>
                <a:ea typeface="HK Modular"/>
                <a:cs typeface="HK Modular"/>
                <a:sym typeface="HK Modular"/>
              </a:rPr>
              <a:t>THANK YOU!</a:t>
            </a:r>
          </a:p>
        </p:txBody>
      </p:sp>
      <p:sp>
        <p:nvSpPr>
          <p:cNvPr name="TextBox 9" id="9"/>
          <p:cNvSpPr txBox="true"/>
          <p:nvPr/>
        </p:nvSpPr>
        <p:spPr>
          <a:xfrm rot="0">
            <a:off x="2514460" y="4998610"/>
            <a:ext cx="11452644" cy="804764"/>
          </a:xfrm>
          <a:prstGeom prst="rect">
            <a:avLst/>
          </a:prstGeom>
        </p:spPr>
        <p:txBody>
          <a:bodyPr anchor="t" rtlCol="false" tIns="0" lIns="0" bIns="0" rIns="0">
            <a:spAutoFit/>
          </a:bodyPr>
          <a:lstStyle/>
          <a:p>
            <a:pPr algn="ctr">
              <a:lnSpc>
                <a:spcPts val="3147"/>
              </a:lnSpc>
              <a:spcBef>
                <a:spcPct val="0"/>
              </a:spcBef>
            </a:pPr>
            <a:r>
              <a:rPr lang="en-US" sz="2913">
                <a:solidFill>
                  <a:srgbClr val="FFFFFF"/>
                </a:solidFill>
                <a:latin typeface="Raleway"/>
                <a:ea typeface="Raleway"/>
                <a:cs typeface="Raleway"/>
                <a:sym typeface="Raleway"/>
              </a:rPr>
              <a:t>As we look to the future, these technologies will play a crucial role in shaping a better world for generations to come.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DAGezVGQuDA</dc:identifier>
  <dcterms:modified xsi:type="dcterms:W3CDTF">2011-08-01T06:04:30Z</dcterms:modified>
  <cp:revision>1</cp:revision>
  <dc:title>Green Blue Modern Future Technology Presentation</dc:title>
</cp:coreProperties>
</file>